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64" r:id="rId3"/>
    <p:sldId id="258" r:id="rId4"/>
    <p:sldId id="276" r:id="rId5"/>
    <p:sldId id="275" r:id="rId6"/>
    <p:sldId id="283" r:id="rId7"/>
    <p:sldId id="288" r:id="rId8"/>
    <p:sldId id="262" r:id="rId9"/>
    <p:sldId id="287" r:id="rId10"/>
    <p:sldId id="277" r:id="rId11"/>
    <p:sldId id="269" r:id="rId12"/>
    <p:sldId id="266" r:id="rId13"/>
    <p:sldId id="265" r:id="rId14"/>
    <p:sldId id="280" r:id="rId15"/>
    <p:sldId id="268" r:id="rId16"/>
    <p:sldId id="284" r:id="rId17"/>
    <p:sldId id="259" r:id="rId18"/>
    <p:sldId id="278" r:id="rId19"/>
    <p:sldId id="28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02FBF-A374-43F6-8739-A22D7371514D}" type="datetimeFigureOut">
              <a:rPr lang="de-DE" smtClean="0"/>
              <a:t>01.08.2026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AFF15-074A-4548-866F-34421F6EA7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1592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AFF15-074A-4548-866F-34421F6EA734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8774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eb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80688-8334-DCBF-17A7-7200B3580B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6600" dirty="0"/>
              <a:t>Haus der Spuren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22EC686-F32A-F6A8-21FF-D26969433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3843867"/>
            <a:ext cx="10615967" cy="2545644"/>
          </a:xfrm>
        </p:spPr>
        <p:txBody>
          <a:bodyPr>
            <a:noAutofit/>
          </a:bodyPr>
          <a:lstStyle/>
          <a:p>
            <a:r>
              <a:rPr lang="de-DE" sz="32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„Kriegstagebuch 1945“ – Hans Gwiasda</a:t>
            </a:r>
            <a:r>
              <a:rPr lang="de-DE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de-DE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„Wir wollen erinnern an </a:t>
            </a:r>
            <a:r>
              <a:rPr lang="de-DE" sz="2800" b="1">
                <a:solidFill>
                  <a:schemeClr val="bg1">
                    <a:lumMod val="95000"/>
                    <a:lumOff val="5000"/>
                  </a:schemeClr>
                </a:solidFill>
              </a:rPr>
              <a:t>die Monate </a:t>
            </a:r>
            <a:r>
              <a:rPr lang="de-DE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April/Mai 1945…“  </a:t>
            </a:r>
          </a:p>
          <a:p>
            <a:br>
              <a:rPr lang="de-DE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de-DE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am 31.07.2026, Unterm Berge 24, Bad Langensalza</a:t>
            </a:r>
          </a:p>
          <a:p>
            <a:endParaRPr lang="de-DE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de-DE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3274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0BD2AC6-1A1F-BE32-AB7C-BE7D2E55E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508046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3D582C2-97F8-C04F-B9C0-FC2F0EEF2C0A}"/>
              </a:ext>
            </a:extLst>
          </p:cNvPr>
          <p:cNvSpPr txBox="1"/>
          <p:nvPr/>
        </p:nvSpPr>
        <p:spPr>
          <a:xfrm>
            <a:off x="8760178" y="2267887"/>
            <a:ext cx="3217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Luftaufnahme eines</a:t>
            </a:r>
          </a:p>
          <a:p>
            <a:r>
              <a:rPr lang="de-DE" sz="2400" dirty="0"/>
              <a:t>Rheinwiesenlagers</a:t>
            </a:r>
          </a:p>
        </p:txBody>
      </p:sp>
    </p:spTree>
    <p:extLst>
      <p:ext uri="{BB962C8B-B14F-4D97-AF65-F5344CB8AC3E}">
        <p14:creationId xmlns:p14="http://schemas.microsoft.com/office/powerpoint/2010/main" val="2134507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BE74633-0DA6-C76C-9AAD-5CEEB2D106C3}"/>
              </a:ext>
            </a:extLst>
          </p:cNvPr>
          <p:cNvSpPr txBox="1"/>
          <p:nvPr/>
        </p:nvSpPr>
        <p:spPr>
          <a:xfrm>
            <a:off x="896709" y="5160517"/>
            <a:ext cx="10538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/>
              <a:t>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DB69C09-3508-B04E-579D-08EFDEDB3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89" y="0"/>
            <a:ext cx="7981244" cy="684106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713C48E-C38D-1B73-79E8-9B728643BBA2}"/>
              </a:ext>
            </a:extLst>
          </p:cNvPr>
          <p:cNvSpPr txBox="1"/>
          <p:nvPr/>
        </p:nvSpPr>
        <p:spPr>
          <a:xfrm>
            <a:off x="8715022" y="1636889"/>
            <a:ext cx="325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Gefangene auf freiem Feld</a:t>
            </a:r>
          </a:p>
        </p:txBody>
      </p:sp>
    </p:spTree>
    <p:extLst>
      <p:ext uri="{BB962C8B-B14F-4D97-AF65-F5344CB8AC3E}">
        <p14:creationId xmlns:p14="http://schemas.microsoft.com/office/powerpoint/2010/main" val="2278054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12D4B4BC-40AC-D72E-B892-859303EEB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436" y="0"/>
            <a:ext cx="88271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01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6EC48C8C-3EDF-73A8-28BE-DDA810748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5421"/>
            <a:ext cx="8014793" cy="570653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007A3C0-9693-5F79-F055-42F01B097C20}"/>
              </a:ext>
            </a:extLst>
          </p:cNvPr>
          <p:cNvSpPr txBox="1"/>
          <p:nvPr/>
        </p:nvSpPr>
        <p:spPr>
          <a:xfrm>
            <a:off x="8128000" y="2280356"/>
            <a:ext cx="3747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Lagerbewachung</a:t>
            </a:r>
          </a:p>
        </p:txBody>
      </p:sp>
    </p:spTree>
    <p:extLst>
      <p:ext uri="{BB962C8B-B14F-4D97-AF65-F5344CB8AC3E}">
        <p14:creationId xmlns:p14="http://schemas.microsoft.com/office/powerpoint/2010/main" val="2827576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0A57C382-1AD1-BF16-3AE1-BA445A67C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8319537" cy="702168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1C195F2-B77F-0C64-185C-7B4A43968C4F}"/>
              </a:ext>
            </a:extLst>
          </p:cNvPr>
          <p:cNvSpPr txBox="1"/>
          <p:nvPr/>
        </p:nvSpPr>
        <p:spPr>
          <a:xfrm>
            <a:off x="8545689" y="152399"/>
            <a:ext cx="324772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US – B 17 Bomber im Februar 1945 über Nürnberg</a:t>
            </a:r>
          </a:p>
          <a:p>
            <a:endParaRPr lang="de-DE" sz="2400" dirty="0"/>
          </a:p>
          <a:p>
            <a:r>
              <a:rPr lang="de-DE" sz="2400" dirty="0"/>
              <a:t>B 17-Bomber „Flying Fortress“ wurden mit jeweils 10 Mann Besatzung geflogen, neben Piloten die  Schützen (oben, unten, hinten, seitlich </a:t>
            </a:r>
            <a:r>
              <a:rPr lang="de-DE" sz="2400" dirty="0" err="1"/>
              <a:t>re</a:t>
            </a:r>
            <a:r>
              <a:rPr lang="de-DE" sz="2400" dirty="0"/>
              <a:t> – li, insg. 13 MGs und natürlich Bomben-Schützen)</a:t>
            </a:r>
          </a:p>
          <a:p>
            <a:r>
              <a:rPr lang="de-DE" sz="2400" dirty="0"/>
              <a:t>Einsatz über ganz Deutschland</a:t>
            </a:r>
          </a:p>
        </p:txBody>
      </p:sp>
    </p:spTree>
    <p:extLst>
      <p:ext uri="{BB962C8B-B14F-4D97-AF65-F5344CB8AC3E}">
        <p14:creationId xmlns:p14="http://schemas.microsoft.com/office/powerpoint/2010/main" val="2186916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30D5E49-4277-04F4-E4CB-AC21851DB635}"/>
              </a:ext>
            </a:extLst>
          </p:cNvPr>
          <p:cNvSpPr txBox="1"/>
          <p:nvPr/>
        </p:nvSpPr>
        <p:spPr>
          <a:xfrm>
            <a:off x="1919111" y="349956"/>
            <a:ext cx="771031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20. Februar 1945:</a:t>
            </a:r>
          </a:p>
          <a:p>
            <a:r>
              <a:rPr lang="de-DE" sz="2800" dirty="0"/>
              <a:t>Bei diesem Angriff auf Nürnberg/Fürth flogen insgesamt 1.198  B-17 Bomber und warfen zwischen 10:45 Uhr und 14:45 Uhr</a:t>
            </a:r>
          </a:p>
          <a:p>
            <a:r>
              <a:rPr lang="de-DE" sz="2800" dirty="0"/>
              <a:t>1.700 Tonnen Spreng- und 1.168 Tonnen Brandbomben ab.</a:t>
            </a:r>
            <a:br>
              <a:rPr lang="de-DE" sz="2800" dirty="0"/>
            </a:br>
            <a:endParaRPr lang="de-DE" sz="2800" dirty="0"/>
          </a:p>
          <a:p>
            <a:r>
              <a:rPr lang="de-DE" sz="2800" dirty="0"/>
              <a:t>Wegen dichter Wolkendecke wurden die Bomben blind über das ganze Stadtgebiet abgeworfen. Es gab über 1.300 Tote, </a:t>
            </a:r>
            <a:br>
              <a:rPr lang="de-DE" sz="2800" dirty="0"/>
            </a:br>
            <a:r>
              <a:rPr lang="de-DE" sz="2800" dirty="0"/>
              <a:t>70.000 wurden obdachlos. </a:t>
            </a:r>
          </a:p>
          <a:p>
            <a:r>
              <a:rPr lang="de-DE" sz="2800" dirty="0"/>
              <a:t>Es war einer der schwersten Angriffe auf Nürnberg/Fürth im 2. WK.</a:t>
            </a:r>
          </a:p>
        </p:txBody>
      </p:sp>
    </p:spTree>
    <p:extLst>
      <p:ext uri="{BB962C8B-B14F-4D97-AF65-F5344CB8AC3E}">
        <p14:creationId xmlns:p14="http://schemas.microsoft.com/office/powerpoint/2010/main" val="3965712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AC86E1C-D20A-D412-8E18-58098264B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56" y="0"/>
            <a:ext cx="4979627" cy="687188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49E72F4-D168-FD16-1364-C825074038A0}"/>
              </a:ext>
            </a:extLst>
          </p:cNvPr>
          <p:cNvSpPr txBox="1"/>
          <p:nvPr/>
        </p:nvSpPr>
        <p:spPr>
          <a:xfrm>
            <a:off x="6412088" y="2167467"/>
            <a:ext cx="51025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Nürnberg im April 1945 zeigt die völlige Zerstörung der Innenstadt</a:t>
            </a:r>
          </a:p>
        </p:txBody>
      </p:sp>
    </p:spTree>
    <p:extLst>
      <p:ext uri="{BB962C8B-B14F-4D97-AF65-F5344CB8AC3E}">
        <p14:creationId xmlns:p14="http://schemas.microsoft.com/office/powerpoint/2010/main" val="1853296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6255D35-30FE-1E00-D2E8-EAD61B7C5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764" y="-19153"/>
            <a:ext cx="5141753" cy="689630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C4CC1B7-837C-1631-A52B-B2ED2631B038}"/>
              </a:ext>
            </a:extLst>
          </p:cNvPr>
          <p:cNvSpPr txBox="1"/>
          <p:nvPr/>
        </p:nvSpPr>
        <p:spPr>
          <a:xfrm>
            <a:off x="6963508" y="1771053"/>
            <a:ext cx="487636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Entlassungsschein aus amerikanischer Kriegsgefangenschaft </a:t>
            </a:r>
          </a:p>
          <a:p>
            <a:r>
              <a:rPr lang="de-DE" sz="3200" dirty="0"/>
              <a:t>(Muster)</a:t>
            </a:r>
          </a:p>
          <a:p>
            <a:r>
              <a:rPr lang="de-DE" sz="3200" dirty="0"/>
              <a:t>Nachweis für den Bezug von </a:t>
            </a:r>
            <a:r>
              <a:rPr lang="de-DE" sz="3200" dirty="0" err="1"/>
              <a:t>Lebenmittelkarten</a:t>
            </a:r>
            <a:endParaRPr lang="de-DE" sz="32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33839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A63D018-41D6-8DD0-93ED-7D0EA9906EB4}"/>
              </a:ext>
            </a:extLst>
          </p:cNvPr>
          <p:cNvSpPr txBox="1"/>
          <p:nvPr/>
        </p:nvSpPr>
        <p:spPr>
          <a:xfrm>
            <a:off x="643466" y="442937"/>
            <a:ext cx="1112172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Das Kriegstagebuch meines Vaters endet mit seiner Rückkehr nach Hause, eine Rückkehr in Trümmer, ohne Arbeit, ohne Perspektive. In den meisten deutschen Großstädten werden die Amerikaner als Befreiungs-armee gefeiert.</a:t>
            </a:r>
          </a:p>
          <a:p>
            <a:r>
              <a:rPr lang="de-DE" sz="3200" dirty="0"/>
              <a:t>Der kurze Hinweis auf die „Berliner-Erklärung“ macht aber auch deutlich – mit dem Kriegsende endet der deutsche Staat. Vier Siegermächte übernehmen die oberste Regierungsgewalt in Deutschland. So ist die Niederlage Befreiung und Neuanfang zugleich. </a:t>
            </a:r>
            <a:br>
              <a:rPr lang="de-DE" sz="3200" dirty="0"/>
            </a:br>
            <a:r>
              <a:rPr lang="de-DE" sz="3200" dirty="0"/>
              <a:t>Der Beginn einer neuen Zeit</a:t>
            </a:r>
          </a:p>
        </p:txBody>
      </p:sp>
    </p:spTree>
    <p:extLst>
      <p:ext uri="{BB962C8B-B14F-4D97-AF65-F5344CB8AC3E}">
        <p14:creationId xmlns:p14="http://schemas.microsoft.com/office/powerpoint/2010/main" val="446216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058F331-6455-AE80-4511-E7DC60AF7762}"/>
              </a:ext>
            </a:extLst>
          </p:cNvPr>
          <p:cNvSpPr txBox="1"/>
          <p:nvPr/>
        </p:nvSpPr>
        <p:spPr>
          <a:xfrm>
            <a:off x="4319954" y="2801761"/>
            <a:ext cx="35520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/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177980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E4BA4C8-5D92-9EE4-7831-89D569A0C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167" y="586154"/>
            <a:ext cx="4982833" cy="568569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66218BB-5B5B-3BA6-DF10-AB835EE037DB}"/>
              </a:ext>
            </a:extLst>
          </p:cNvPr>
          <p:cNvSpPr txBox="1"/>
          <p:nvPr/>
        </p:nvSpPr>
        <p:spPr>
          <a:xfrm>
            <a:off x="6908800" y="1862667"/>
            <a:ext cx="451555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/>
              <a:t>Johannes Gwiasda</a:t>
            </a:r>
          </a:p>
          <a:p>
            <a:endParaRPr lang="de-DE" dirty="0"/>
          </a:p>
          <a:p>
            <a:pPr algn="ctr"/>
            <a:r>
              <a:rPr lang="de-DE" dirty="0"/>
              <a:t>1. Genesungskompanie, </a:t>
            </a:r>
            <a:br>
              <a:rPr lang="de-DE" dirty="0"/>
            </a:br>
            <a:r>
              <a:rPr lang="de-DE" dirty="0"/>
              <a:t>Flieger-</a:t>
            </a:r>
            <a:r>
              <a:rPr lang="de-DE" dirty="0" err="1"/>
              <a:t>Eratz</a:t>
            </a:r>
            <a:r>
              <a:rPr lang="de-DE" dirty="0"/>
              <a:t>-</a:t>
            </a:r>
            <a:r>
              <a:rPr lang="de-DE" dirty="0" err="1"/>
              <a:t>Batl</a:t>
            </a:r>
            <a:r>
              <a:rPr lang="de-DE" dirty="0"/>
              <a:t>. XII, Fürth in Bayern</a:t>
            </a:r>
          </a:p>
        </p:txBody>
      </p:sp>
    </p:spTree>
    <p:extLst>
      <p:ext uri="{BB962C8B-B14F-4D97-AF65-F5344CB8AC3E}">
        <p14:creationId xmlns:p14="http://schemas.microsoft.com/office/powerpoint/2010/main" val="1022996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27F3C9B-B0E0-76A3-A508-65FD97604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992" y="-76945"/>
            <a:ext cx="5770569" cy="6858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015EAC1E-EBE2-D3AF-D68C-B30EDA5D0499}"/>
              </a:ext>
            </a:extLst>
          </p:cNvPr>
          <p:cNvSpPr txBox="1"/>
          <p:nvPr/>
        </p:nvSpPr>
        <p:spPr>
          <a:xfrm>
            <a:off x="7397263" y="3059668"/>
            <a:ext cx="4384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Kriegstagebuch 1945</a:t>
            </a:r>
          </a:p>
        </p:txBody>
      </p:sp>
    </p:spTree>
    <p:extLst>
      <p:ext uri="{BB962C8B-B14F-4D97-AF65-F5344CB8AC3E}">
        <p14:creationId xmlns:p14="http://schemas.microsoft.com/office/powerpoint/2010/main" val="3900858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D91F9C6-EF24-494F-FD3F-F15B9F582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0221"/>
            <a:ext cx="7373815" cy="567755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829E25D0-A0DF-C79D-E2C0-79F2A29EF918}"/>
              </a:ext>
            </a:extLst>
          </p:cNvPr>
          <p:cNvSpPr txBox="1"/>
          <p:nvPr/>
        </p:nvSpPr>
        <p:spPr>
          <a:xfrm>
            <a:off x="7529689" y="2168769"/>
            <a:ext cx="44630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Erkennungsmarke des</a:t>
            </a:r>
          </a:p>
          <a:p>
            <a:r>
              <a:rPr lang="de-DE" sz="3200" dirty="0"/>
              <a:t>Flieger-Ersatz-</a:t>
            </a:r>
            <a:r>
              <a:rPr lang="de-DE" sz="3200" dirty="0" err="1"/>
              <a:t>Batl</a:t>
            </a:r>
            <a:r>
              <a:rPr lang="de-DE" sz="2800" dirty="0"/>
              <a:t>. XII</a:t>
            </a:r>
          </a:p>
        </p:txBody>
      </p:sp>
    </p:spTree>
    <p:extLst>
      <p:ext uri="{BB962C8B-B14F-4D97-AF65-F5344CB8AC3E}">
        <p14:creationId xmlns:p14="http://schemas.microsoft.com/office/powerpoint/2010/main" val="239749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0BD984B-E91A-6318-50E8-19D68AE73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188217" cy="538197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F179901-65AF-5D60-4E40-2BC45A004BA9}"/>
              </a:ext>
            </a:extLst>
          </p:cNvPr>
          <p:cNvSpPr txBox="1"/>
          <p:nvPr/>
        </p:nvSpPr>
        <p:spPr>
          <a:xfrm>
            <a:off x="7327684" y="182610"/>
            <a:ext cx="48643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Typischer Einheitsstempel der Luftwaffe  (1940 – 1945)</a:t>
            </a:r>
          </a:p>
          <a:p>
            <a:r>
              <a:rPr lang="de-DE" sz="2000" dirty="0"/>
              <a:t>Feldpostbrief vom 10.01.1941 </a:t>
            </a:r>
          </a:p>
          <a:p>
            <a:r>
              <a:rPr lang="de-DE" sz="2000" dirty="0"/>
              <a:t>Fliegerhorst – Kommandantur E30/III Posen</a:t>
            </a:r>
          </a:p>
          <a:p>
            <a:r>
              <a:rPr lang="de-DE" sz="2000" dirty="0"/>
              <a:t>(E = Einsatzhafen Posen-</a:t>
            </a:r>
            <a:r>
              <a:rPr lang="de-DE" sz="2000" dirty="0" err="1"/>
              <a:t>Lawica</a:t>
            </a:r>
            <a:r>
              <a:rPr lang="de-DE" sz="2000" dirty="0"/>
              <a:t> )</a:t>
            </a:r>
          </a:p>
          <a:p>
            <a:br>
              <a:rPr lang="de-DE" sz="2000" dirty="0"/>
            </a:br>
            <a:r>
              <a:rPr lang="de-DE" sz="2000" dirty="0"/>
              <a:t>Aufgaben im Januar 1941 waren:</a:t>
            </a:r>
            <a:br>
              <a:rPr lang="de-DE" sz="2000" dirty="0"/>
            </a:b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Ausbildung Bomber- /Jagdflieger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Bereitstellung für geplanten „Fall Barbarossa“* im Juni 1941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Instandsetzung </a:t>
            </a:r>
            <a:br>
              <a:rPr lang="de-DE" sz="2000" dirty="0"/>
            </a:br>
            <a:endParaRPr lang="de-DE" sz="2000" dirty="0"/>
          </a:p>
          <a:p>
            <a:r>
              <a:rPr lang="de-DE" sz="2000" dirty="0"/>
              <a:t>1941/42 wird die Einheit nach </a:t>
            </a:r>
            <a:br>
              <a:rPr lang="de-DE" sz="2000" dirty="0"/>
            </a:br>
            <a:r>
              <a:rPr lang="de-DE" sz="2000" dirty="0"/>
              <a:t>Russland verlegt.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F81F7FC-E53A-559A-8A63-67AFCFF8D3FA}"/>
              </a:ext>
            </a:extLst>
          </p:cNvPr>
          <p:cNvSpPr txBox="1"/>
          <p:nvPr/>
        </p:nvSpPr>
        <p:spPr>
          <a:xfrm>
            <a:off x="5023555" y="5656336"/>
            <a:ext cx="6716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* Fall Barbarossa = Deckname für den deutschen Überfall </a:t>
            </a:r>
            <a:br>
              <a:rPr lang="de-DE" dirty="0"/>
            </a:br>
            <a:r>
              <a:rPr lang="de-DE" dirty="0"/>
              <a:t>auf die Sowjetunion am 22. Juni 1941 </a:t>
            </a:r>
            <a:br>
              <a:rPr lang="de-DE" dirty="0"/>
            </a:br>
            <a:r>
              <a:rPr lang="de-DE" dirty="0"/>
              <a:t>(größter Militärschlag der Weltgeschichte)</a:t>
            </a:r>
          </a:p>
        </p:txBody>
      </p:sp>
    </p:spTree>
    <p:extLst>
      <p:ext uri="{BB962C8B-B14F-4D97-AF65-F5344CB8AC3E}">
        <p14:creationId xmlns:p14="http://schemas.microsoft.com/office/powerpoint/2010/main" val="1337775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79CA880-E3FD-BF10-8310-7CD5ED1DA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509" y="0"/>
            <a:ext cx="4590893" cy="6858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A889954-4DBD-BC8E-B99B-76628EA4C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598" y="0"/>
            <a:ext cx="4590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635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3BB2007-18D8-C1BA-3E00-960C9CEE7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34595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D36942AB-4355-22EE-6F56-00B0BB660A1D}"/>
              </a:ext>
            </a:extLst>
          </p:cNvPr>
          <p:cNvSpPr txBox="1"/>
          <p:nvPr/>
        </p:nvSpPr>
        <p:spPr>
          <a:xfrm>
            <a:off x="9167445" y="2194502"/>
            <a:ext cx="27549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Festnahme junger deutscher Soldaten</a:t>
            </a:r>
          </a:p>
        </p:txBody>
      </p:sp>
    </p:spTree>
    <p:extLst>
      <p:ext uri="{BB962C8B-B14F-4D97-AF65-F5344CB8AC3E}">
        <p14:creationId xmlns:p14="http://schemas.microsoft.com/office/powerpoint/2010/main" val="2847557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507DC39-4ABC-37A7-BA27-980554E53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104" y="0"/>
            <a:ext cx="10201791" cy="434745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E3B231D-8859-7E5E-F8DD-CACA228B2544}"/>
              </a:ext>
            </a:extLst>
          </p:cNvPr>
          <p:cNvSpPr txBox="1"/>
          <p:nvPr/>
        </p:nvSpPr>
        <p:spPr>
          <a:xfrm>
            <a:off x="889868" y="4347451"/>
            <a:ext cx="107735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Rheinwiesenlager – die dunklen Punkte sind Erdlöcher, in die sich die Gefangenen eingruben. Im Frühjahr 1945 lagen Gefangene unter freiem Himmel, Männer wie Frauen. Logistisch war die US </a:t>
            </a:r>
            <a:r>
              <a:rPr lang="de-DE" sz="2000" dirty="0" err="1"/>
              <a:t>Army</a:t>
            </a:r>
            <a:r>
              <a:rPr lang="de-DE" sz="2000" dirty="0"/>
              <a:t> überfordert, innerhalb kürzester Zeit über 3 </a:t>
            </a:r>
            <a:r>
              <a:rPr lang="de-DE" sz="2000" dirty="0" err="1"/>
              <a:t>Mio</a:t>
            </a:r>
            <a:r>
              <a:rPr lang="de-DE" sz="2000" dirty="0"/>
              <a:t> Gefangene unterzubringen. Die interne Lagerorganisation übernahmen Deutsche, (Polizei, Ärzte, Köche, Arbeitskommandos). Wegen mangelnder Transportkapazitäten, war der Hunger das größte Problem in den Lagern.</a:t>
            </a:r>
          </a:p>
        </p:txBody>
      </p:sp>
    </p:spTree>
    <p:extLst>
      <p:ext uri="{BB962C8B-B14F-4D97-AF65-F5344CB8AC3E}">
        <p14:creationId xmlns:p14="http://schemas.microsoft.com/office/powerpoint/2010/main" val="170695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0F54EB47-1B58-B6B2-CAF4-2C12559CA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489" y="-15985"/>
            <a:ext cx="6129867" cy="688996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A4B57983-2A5A-AE02-A3C6-A379C6787706}"/>
              </a:ext>
            </a:extLst>
          </p:cNvPr>
          <p:cNvSpPr txBox="1"/>
          <p:nvPr/>
        </p:nvSpPr>
        <p:spPr>
          <a:xfrm>
            <a:off x="8229600" y="1343378"/>
            <a:ext cx="37140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Entlang des Rheins gab es 1945 mehr als 20 Lager für vorwiegend deutsche Kriegsgefangene</a:t>
            </a:r>
            <a:br>
              <a:rPr lang="de-DE" dirty="0"/>
            </a:br>
            <a:br>
              <a:rPr lang="de-DE" dirty="0"/>
            </a:br>
            <a:r>
              <a:rPr lang="de-DE" sz="2400" dirty="0"/>
              <a:t>Es ist die Rede von </a:t>
            </a:r>
            <a:br>
              <a:rPr lang="de-DE" sz="2400" dirty="0"/>
            </a:br>
            <a:r>
              <a:rPr lang="de-DE" sz="2400" dirty="0"/>
              <a:t>3 – 4 Mio. Kriegsgefangenen </a:t>
            </a:r>
          </a:p>
        </p:txBody>
      </p:sp>
    </p:spTree>
    <p:extLst>
      <p:ext uri="{BB962C8B-B14F-4D97-AF65-F5344CB8AC3E}">
        <p14:creationId xmlns:p14="http://schemas.microsoft.com/office/powerpoint/2010/main" val="1413813566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483</Words>
  <Application>Microsoft Office PowerPoint</Application>
  <PresentationFormat>Breitbild</PresentationFormat>
  <Paragraphs>48</Paragraphs>
  <Slides>19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Arial</vt:lpstr>
      <vt:lpstr>Calibri</vt:lpstr>
      <vt:lpstr>Century Gothic</vt:lpstr>
      <vt:lpstr>Wingdings 3</vt:lpstr>
      <vt:lpstr>Segment</vt:lpstr>
      <vt:lpstr>Haus der Spuren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 Gottschling</dc:creator>
  <cp:lastModifiedBy>Karin Gottschling</cp:lastModifiedBy>
  <cp:revision>18</cp:revision>
  <dcterms:created xsi:type="dcterms:W3CDTF">2026-07-10T15:39:22Z</dcterms:created>
  <dcterms:modified xsi:type="dcterms:W3CDTF">2026-08-01T11:50:40Z</dcterms:modified>
</cp:coreProperties>
</file>