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media/image3.jpg" ContentType="image/unknown"/>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0"/>
  </p:notesMasterIdLst>
  <p:sldIdLst>
    <p:sldId id="256" r:id="rId2"/>
    <p:sldId id="257" r:id="rId3"/>
    <p:sldId id="259" r:id="rId4"/>
    <p:sldId id="258" r:id="rId5"/>
    <p:sldId id="264" r:id="rId6"/>
    <p:sldId id="283" r:id="rId7"/>
    <p:sldId id="275" r:id="rId8"/>
    <p:sldId id="276" r:id="rId9"/>
    <p:sldId id="266" r:id="rId10"/>
    <p:sldId id="262" r:id="rId11"/>
    <p:sldId id="287" r:id="rId12"/>
    <p:sldId id="265" r:id="rId13"/>
    <p:sldId id="277" r:id="rId14"/>
    <p:sldId id="280" r:id="rId15"/>
    <p:sldId id="284" r:id="rId16"/>
    <p:sldId id="268" r:id="rId17"/>
    <p:sldId id="269" r:id="rId18"/>
    <p:sldId id="278" r:id="rId19"/>
    <p:sldId id="282" r:id="rId20"/>
    <p:sldId id="260" r:id="rId21"/>
    <p:sldId id="270" r:id="rId22"/>
    <p:sldId id="279" r:id="rId23"/>
    <p:sldId id="281" r:id="rId24"/>
    <p:sldId id="285" r:id="rId25"/>
    <p:sldId id="286" r:id="rId26"/>
    <p:sldId id="272" r:id="rId27"/>
    <p:sldId id="273" r:id="rId28"/>
    <p:sldId id="274"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4660"/>
  </p:normalViewPr>
  <p:slideViewPr>
    <p:cSldViewPr snapToGrid="0">
      <p:cViewPr varScale="1">
        <p:scale>
          <a:sx n="85" d="100"/>
          <a:sy n="85" d="100"/>
        </p:scale>
        <p:origin x="67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502FBF-A374-43F6-8739-A22D7371514D}" type="datetimeFigureOut">
              <a:rPr lang="de-DE" smtClean="0"/>
              <a:t>16.07.2026</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2AFF15-074A-4548-866F-34421F6EA734}" type="slidenum">
              <a:rPr lang="de-DE" smtClean="0"/>
              <a:t>‹Nr.›</a:t>
            </a:fld>
            <a:endParaRPr lang="de-DE"/>
          </a:p>
        </p:txBody>
      </p:sp>
    </p:spTree>
    <p:extLst>
      <p:ext uri="{BB962C8B-B14F-4D97-AF65-F5344CB8AC3E}">
        <p14:creationId xmlns:p14="http://schemas.microsoft.com/office/powerpoint/2010/main" val="3011592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32AFF15-074A-4548-866F-34421F6EA734}" type="slidenum">
              <a:rPr lang="de-DE" smtClean="0"/>
              <a:t>18</a:t>
            </a:fld>
            <a:endParaRPr lang="de-DE"/>
          </a:p>
        </p:txBody>
      </p:sp>
    </p:spTree>
    <p:extLst>
      <p:ext uri="{BB962C8B-B14F-4D97-AF65-F5344CB8AC3E}">
        <p14:creationId xmlns:p14="http://schemas.microsoft.com/office/powerpoint/2010/main" val="17587743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de-DE"/>
              <a:t>Mastertitelformat bearbeiten</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7/16/2026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bild mit Beschrift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Mastertextformat bearbeiten</a:t>
            </a:r>
          </a:p>
        </p:txBody>
      </p:sp>
      <p:sp>
        <p:nvSpPr>
          <p:cNvPr id="3" name="Date Placeholder 2"/>
          <p:cNvSpPr>
            <a:spLocks noGrp="1"/>
          </p:cNvSpPr>
          <p:nvPr>
            <p:ph type="dt" sz="half" idx="10"/>
          </p:nvPr>
        </p:nvSpPr>
        <p:spPr/>
        <p:txBody>
          <a:bodyPr/>
          <a:lstStyle/>
          <a:p>
            <a:fld id="{B61BEF0D-F0BB-DE4B-95CE-6DB70DBA9567}" type="datetimeFigureOut">
              <a:rPr lang="en-US" dirty="0"/>
              <a:pPr/>
              <a:t>7/16/2026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und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de-DE"/>
              <a:t>Mastertitelformat bearbeiten</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7/16/2026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Zitat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de-DE"/>
              <a:t>Mastertitelformat bearbeiten</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Mastertextformat bearbeiten</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7/16/2026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nskarte">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de-DE"/>
              <a:t>Mastertitelformat bearbeiten</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7/16/2026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Namenskarte für Zitat">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de-DE"/>
              <a:t>Mastertitelformat bearbeiten</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de-DE"/>
              <a:t>Mastertextformat bearbeiten</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7/16/2026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Wahr oder Falsch">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de-DE"/>
              <a:t>Mastertitelformat bearbeiten</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de-DE"/>
              <a:t>Mastertextformat bearbeiten</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7/16/2026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ncho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7/16/2026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7/16/2026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nchor="ct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7/16/2026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de-DE"/>
              <a:t>Mastertitelformat bearbeiten</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7/16/2026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7/16/2026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DE"/>
              <a:t>Mastertitelformat bearbeiten</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7/16/2026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7/16/2026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7/16/2026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de-DE"/>
              <a:t>Mastertitelformat bearbeiten</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B61BEF0D-F0BB-DE4B-95CE-6DB70DBA9567}" type="datetimeFigureOut">
              <a:rPr lang="en-US" dirty="0"/>
              <a:pPr/>
              <a:t>7/16/2026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de-DE"/>
              <a:t>Mastertitelformat bearbeiten</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B61BEF0D-F0BB-DE4B-95CE-6DB70DBA9567}" type="datetimeFigureOut">
              <a:rPr lang="en-US" dirty="0"/>
              <a:pPr/>
              <a:t>7/16/2026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pPr/>
              <a:t>7/16/2026</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‹Nr.›</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68"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50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50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50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4pPr>
      <a:lvl5pPr marL="21145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13.jfif"/></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jf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3.jf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B80688-8334-DCBF-17A7-7200B3580BFA}"/>
              </a:ext>
            </a:extLst>
          </p:cNvPr>
          <p:cNvSpPr>
            <a:spLocks noGrp="1"/>
          </p:cNvSpPr>
          <p:nvPr>
            <p:ph type="ctrTitle"/>
          </p:nvPr>
        </p:nvSpPr>
        <p:spPr/>
        <p:txBody>
          <a:bodyPr>
            <a:normAutofit/>
          </a:bodyPr>
          <a:lstStyle/>
          <a:p>
            <a:r>
              <a:rPr lang="de-DE" sz="6600" dirty="0"/>
              <a:t>Haus der Spuren</a:t>
            </a:r>
          </a:p>
        </p:txBody>
      </p:sp>
      <p:sp>
        <p:nvSpPr>
          <p:cNvPr id="3" name="Untertitel 2">
            <a:extLst>
              <a:ext uri="{FF2B5EF4-FFF2-40B4-BE49-F238E27FC236}">
                <a16:creationId xmlns:a16="http://schemas.microsoft.com/office/drawing/2014/main" id="{722EC686-F32A-F6A8-21FF-D269694334F1}"/>
              </a:ext>
            </a:extLst>
          </p:cNvPr>
          <p:cNvSpPr>
            <a:spLocks noGrp="1"/>
          </p:cNvSpPr>
          <p:nvPr>
            <p:ph type="subTitle" idx="1"/>
          </p:nvPr>
        </p:nvSpPr>
        <p:spPr>
          <a:xfrm>
            <a:off x="684211" y="3843867"/>
            <a:ext cx="9690277" cy="1947333"/>
          </a:xfrm>
        </p:spPr>
        <p:txBody>
          <a:bodyPr>
            <a:noAutofit/>
          </a:bodyPr>
          <a:lstStyle/>
          <a:p>
            <a:r>
              <a:rPr lang="de-DE" sz="2800" b="1" dirty="0">
                <a:solidFill>
                  <a:schemeClr val="bg1">
                    <a:lumMod val="95000"/>
                    <a:lumOff val="5000"/>
                  </a:schemeClr>
                </a:solidFill>
              </a:rPr>
              <a:t>Gerd Schramm, Überlebender des KZ Buchenwald  </a:t>
            </a:r>
          </a:p>
          <a:p>
            <a:r>
              <a:rPr lang="de-DE" sz="2800" b="1" dirty="0">
                <a:solidFill>
                  <a:schemeClr val="bg1">
                    <a:lumMod val="95000"/>
                    <a:lumOff val="5000"/>
                  </a:schemeClr>
                </a:solidFill>
              </a:rPr>
              <a:t>Lesung über sein Leben</a:t>
            </a:r>
          </a:p>
          <a:p>
            <a:r>
              <a:rPr lang="de-DE" sz="2800" b="1" dirty="0">
                <a:solidFill>
                  <a:schemeClr val="bg1">
                    <a:lumMod val="95000"/>
                    <a:lumOff val="5000"/>
                  </a:schemeClr>
                </a:solidFill>
              </a:rPr>
              <a:t>17. Juli 2026, Unterm Berg 24, Bad Langensalza</a:t>
            </a:r>
          </a:p>
          <a:p>
            <a:r>
              <a:rPr lang="de-DE" sz="2800" b="1" dirty="0"/>
              <a:t> </a:t>
            </a:r>
          </a:p>
        </p:txBody>
      </p:sp>
    </p:spTree>
    <p:extLst>
      <p:ext uri="{BB962C8B-B14F-4D97-AF65-F5344CB8AC3E}">
        <p14:creationId xmlns:p14="http://schemas.microsoft.com/office/powerpoint/2010/main" val="10532748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F08C15B8-20C3-8B17-68AC-6608F596154D}"/>
              </a:ext>
            </a:extLst>
          </p:cNvPr>
          <p:cNvPicPr>
            <a:picLocks noChangeAspect="1"/>
          </p:cNvPicPr>
          <p:nvPr/>
        </p:nvPicPr>
        <p:blipFill>
          <a:blip r:embed="rId2"/>
          <a:stretch>
            <a:fillRect/>
          </a:stretch>
        </p:blipFill>
        <p:spPr>
          <a:xfrm>
            <a:off x="1273828" y="722489"/>
            <a:ext cx="9346363" cy="4502771"/>
          </a:xfrm>
          <a:prstGeom prst="rect">
            <a:avLst/>
          </a:prstGeom>
        </p:spPr>
      </p:pic>
      <p:sp>
        <p:nvSpPr>
          <p:cNvPr id="3" name="Textfeld 2">
            <a:extLst>
              <a:ext uri="{FF2B5EF4-FFF2-40B4-BE49-F238E27FC236}">
                <a16:creationId xmlns:a16="http://schemas.microsoft.com/office/drawing/2014/main" id="{A0395A83-472F-C6AC-0685-00B87732D321}"/>
              </a:ext>
            </a:extLst>
          </p:cNvPr>
          <p:cNvSpPr txBox="1"/>
          <p:nvPr/>
        </p:nvSpPr>
        <p:spPr>
          <a:xfrm>
            <a:off x="3508609" y="5452533"/>
            <a:ext cx="4876800" cy="584775"/>
          </a:xfrm>
          <a:prstGeom prst="rect">
            <a:avLst/>
          </a:prstGeom>
          <a:noFill/>
        </p:spPr>
        <p:txBody>
          <a:bodyPr wrap="square" rtlCol="0">
            <a:spAutoFit/>
          </a:bodyPr>
          <a:lstStyle/>
          <a:p>
            <a:r>
              <a:rPr lang="de-DE" sz="3200" dirty="0"/>
              <a:t>Erfurter Hauptbahnhof</a:t>
            </a:r>
          </a:p>
        </p:txBody>
      </p:sp>
    </p:spTree>
    <p:extLst>
      <p:ext uri="{BB962C8B-B14F-4D97-AF65-F5344CB8AC3E}">
        <p14:creationId xmlns:p14="http://schemas.microsoft.com/office/powerpoint/2010/main" val="1706952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2C2E8FA1-155D-78FB-BB4A-8F02906BE9C2}"/>
              </a:ext>
            </a:extLst>
          </p:cNvPr>
          <p:cNvPicPr>
            <a:picLocks noChangeAspect="1"/>
          </p:cNvPicPr>
          <p:nvPr/>
        </p:nvPicPr>
        <p:blipFill>
          <a:blip r:embed="rId2"/>
          <a:stretch>
            <a:fillRect/>
          </a:stretch>
        </p:blipFill>
        <p:spPr>
          <a:xfrm>
            <a:off x="0" y="3568926"/>
            <a:ext cx="6578148" cy="3289074"/>
          </a:xfrm>
          <a:prstGeom prst="rect">
            <a:avLst/>
          </a:prstGeom>
        </p:spPr>
      </p:pic>
      <p:pic>
        <p:nvPicPr>
          <p:cNvPr id="5" name="Inhaltsplatzhalter 4">
            <a:extLst>
              <a:ext uri="{FF2B5EF4-FFF2-40B4-BE49-F238E27FC236}">
                <a16:creationId xmlns:a16="http://schemas.microsoft.com/office/drawing/2014/main" id="{D5B1A53A-76E6-B5BE-D9CB-1C18042D23F4}"/>
              </a:ext>
            </a:extLst>
          </p:cNvPr>
          <p:cNvPicPr>
            <a:picLocks noGrp="1" noChangeAspect="1"/>
          </p:cNvPicPr>
          <p:nvPr>
            <p:ph idx="1"/>
          </p:nvPr>
        </p:nvPicPr>
        <p:blipFill>
          <a:blip r:embed="rId3"/>
          <a:stretch>
            <a:fillRect/>
          </a:stretch>
        </p:blipFill>
        <p:spPr>
          <a:xfrm>
            <a:off x="0" y="0"/>
            <a:ext cx="3160889" cy="4210756"/>
          </a:xfrm>
        </p:spPr>
      </p:pic>
      <p:pic>
        <p:nvPicPr>
          <p:cNvPr id="7" name="Grafik 6">
            <a:extLst>
              <a:ext uri="{FF2B5EF4-FFF2-40B4-BE49-F238E27FC236}">
                <a16:creationId xmlns:a16="http://schemas.microsoft.com/office/drawing/2014/main" id="{8DA46814-B47B-407E-1B3A-E3A387C52CBC}"/>
              </a:ext>
            </a:extLst>
          </p:cNvPr>
          <p:cNvPicPr>
            <a:picLocks noChangeAspect="1"/>
          </p:cNvPicPr>
          <p:nvPr/>
        </p:nvPicPr>
        <p:blipFill>
          <a:blip r:embed="rId4"/>
          <a:stretch>
            <a:fillRect/>
          </a:stretch>
        </p:blipFill>
        <p:spPr>
          <a:xfrm>
            <a:off x="6096000" y="-67732"/>
            <a:ext cx="7620000" cy="4876800"/>
          </a:xfrm>
          <a:prstGeom prst="rect">
            <a:avLst/>
          </a:prstGeom>
        </p:spPr>
      </p:pic>
      <p:sp>
        <p:nvSpPr>
          <p:cNvPr id="10" name="Textfeld 9">
            <a:extLst>
              <a:ext uri="{FF2B5EF4-FFF2-40B4-BE49-F238E27FC236}">
                <a16:creationId xmlns:a16="http://schemas.microsoft.com/office/drawing/2014/main" id="{EB675B54-4D6C-9690-4D6C-D89FBE3A82ED}"/>
              </a:ext>
            </a:extLst>
          </p:cNvPr>
          <p:cNvSpPr txBox="1"/>
          <p:nvPr/>
        </p:nvSpPr>
        <p:spPr>
          <a:xfrm>
            <a:off x="3781778" y="654756"/>
            <a:ext cx="1817511" cy="1077218"/>
          </a:xfrm>
          <a:prstGeom prst="rect">
            <a:avLst/>
          </a:prstGeom>
          <a:noFill/>
        </p:spPr>
        <p:txBody>
          <a:bodyPr wrap="square" rtlCol="0">
            <a:spAutoFit/>
          </a:bodyPr>
          <a:lstStyle/>
          <a:p>
            <a:r>
              <a:rPr lang="de-DE" sz="3200" dirty="0"/>
              <a:t>Anger, Erfurt</a:t>
            </a:r>
          </a:p>
        </p:txBody>
      </p:sp>
      <p:sp>
        <p:nvSpPr>
          <p:cNvPr id="11" name="Textfeld 10">
            <a:extLst>
              <a:ext uri="{FF2B5EF4-FFF2-40B4-BE49-F238E27FC236}">
                <a16:creationId xmlns:a16="http://schemas.microsoft.com/office/drawing/2014/main" id="{8A0E12E6-CECD-9620-E6A5-881166CF7710}"/>
              </a:ext>
            </a:extLst>
          </p:cNvPr>
          <p:cNvSpPr txBox="1"/>
          <p:nvPr/>
        </p:nvSpPr>
        <p:spPr>
          <a:xfrm>
            <a:off x="7093832" y="4897776"/>
            <a:ext cx="4413956" cy="1692771"/>
          </a:xfrm>
          <a:prstGeom prst="rect">
            <a:avLst/>
          </a:prstGeom>
          <a:noFill/>
        </p:spPr>
        <p:txBody>
          <a:bodyPr wrap="square" rtlCol="0">
            <a:spAutoFit/>
          </a:bodyPr>
          <a:lstStyle/>
          <a:p>
            <a:pPr algn="r"/>
            <a:r>
              <a:rPr lang="de-DE" sz="3600" dirty="0"/>
              <a:t>Domplatz, Erfurt</a:t>
            </a:r>
            <a:br>
              <a:rPr lang="de-DE" sz="3600" dirty="0"/>
            </a:br>
            <a:endParaRPr lang="de-DE" sz="3600" dirty="0"/>
          </a:p>
          <a:p>
            <a:r>
              <a:rPr lang="de-DE" sz="3200" dirty="0"/>
              <a:t>Krämerbrücke, Erfurt</a:t>
            </a:r>
          </a:p>
        </p:txBody>
      </p:sp>
    </p:spTree>
    <p:extLst>
      <p:ext uri="{BB962C8B-B14F-4D97-AF65-F5344CB8AC3E}">
        <p14:creationId xmlns:p14="http://schemas.microsoft.com/office/powerpoint/2010/main" val="14138135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B9AB49A-90FE-2A1B-94B7-411F8C0A7B8E}"/>
              </a:ext>
            </a:extLst>
          </p:cNvPr>
          <p:cNvPicPr>
            <a:picLocks noChangeAspect="1"/>
          </p:cNvPicPr>
          <p:nvPr/>
        </p:nvPicPr>
        <p:blipFill>
          <a:blip r:embed="rId2"/>
          <a:stretch>
            <a:fillRect/>
          </a:stretch>
        </p:blipFill>
        <p:spPr>
          <a:xfrm>
            <a:off x="0" y="0"/>
            <a:ext cx="5862703" cy="3928011"/>
          </a:xfrm>
          <a:prstGeom prst="rect">
            <a:avLst/>
          </a:prstGeom>
        </p:spPr>
      </p:pic>
      <p:sp>
        <p:nvSpPr>
          <p:cNvPr id="4" name="Textfeld 3">
            <a:extLst>
              <a:ext uri="{FF2B5EF4-FFF2-40B4-BE49-F238E27FC236}">
                <a16:creationId xmlns:a16="http://schemas.microsoft.com/office/drawing/2014/main" id="{E95A70C1-FDF2-8109-5CD1-D3C246C282B6}"/>
              </a:ext>
            </a:extLst>
          </p:cNvPr>
          <p:cNvSpPr txBox="1"/>
          <p:nvPr/>
        </p:nvSpPr>
        <p:spPr>
          <a:xfrm>
            <a:off x="6476415" y="903112"/>
            <a:ext cx="5101872" cy="1569660"/>
          </a:xfrm>
          <a:prstGeom prst="rect">
            <a:avLst/>
          </a:prstGeom>
          <a:noFill/>
        </p:spPr>
        <p:txBody>
          <a:bodyPr wrap="square" rtlCol="0">
            <a:spAutoFit/>
          </a:bodyPr>
          <a:lstStyle/>
          <a:p>
            <a:r>
              <a:rPr lang="de-DE" sz="3200" dirty="0"/>
              <a:t>Zitadelle (heute) – ehemals Gefängnis auf dem Petersberg</a:t>
            </a:r>
          </a:p>
        </p:txBody>
      </p:sp>
      <p:pic>
        <p:nvPicPr>
          <p:cNvPr id="5" name="Grafik 4">
            <a:extLst>
              <a:ext uri="{FF2B5EF4-FFF2-40B4-BE49-F238E27FC236}">
                <a16:creationId xmlns:a16="http://schemas.microsoft.com/office/drawing/2014/main" id="{6BABB00C-BD81-14AD-263D-20F4223A70E1}"/>
              </a:ext>
            </a:extLst>
          </p:cNvPr>
          <p:cNvPicPr>
            <a:picLocks noChangeAspect="1"/>
          </p:cNvPicPr>
          <p:nvPr/>
        </p:nvPicPr>
        <p:blipFill>
          <a:blip r:embed="rId3"/>
          <a:stretch>
            <a:fillRect/>
          </a:stretch>
        </p:blipFill>
        <p:spPr>
          <a:xfrm>
            <a:off x="3510844" y="3610208"/>
            <a:ext cx="8681156" cy="3247792"/>
          </a:xfrm>
          <a:prstGeom prst="rect">
            <a:avLst/>
          </a:prstGeom>
        </p:spPr>
      </p:pic>
    </p:spTree>
    <p:extLst>
      <p:ext uri="{BB962C8B-B14F-4D97-AF65-F5344CB8AC3E}">
        <p14:creationId xmlns:p14="http://schemas.microsoft.com/office/powerpoint/2010/main" val="28275764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37B6A90-B30E-35FA-21D7-2FC196B49654}"/>
              </a:ext>
            </a:extLst>
          </p:cNvPr>
          <p:cNvPicPr>
            <a:picLocks noChangeAspect="1"/>
          </p:cNvPicPr>
          <p:nvPr/>
        </p:nvPicPr>
        <p:blipFill>
          <a:blip r:embed="rId2"/>
          <a:stretch>
            <a:fillRect/>
          </a:stretch>
        </p:blipFill>
        <p:spPr>
          <a:xfrm>
            <a:off x="5892800" y="393701"/>
            <a:ext cx="6299200" cy="3543300"/>
          </a:xfrm>
          <a:prstGeom prst="rect">
            <a:avLst/>
          </a:prstGeom>
        </p:spPr>
      </p:pic>
      <p:pic>
        <p:nvPicPr>
          <p:cNvPr id="5" name="Grafik 4">
            <a:extLst>
              <a:ext uri="{FF2B5EF4-FFF2-40B4-BE49-F238E27FC236}">
                <a16:creationId xmlns:a16="http://schemas.microsoft.com/office/drawing/2014/main" id="{067D3F2D-3219-3412-FFCE-389EA7C300E6}"/>
              </a:ext>
            </a:extLst>
          </p:cNvPr>
          <p:cNvPicPr>
            <a:picLocks noChangeAspect="1"/>
          </p:cNvPicPr>
          <p:nvPr/>
        </p:nvPicPr>
        <p:blipFill>
          <a:blip r:embed="rId3"/>
          <a:stretch>
            <a:fillRect/>
          </a:stretch>
        </p:blipFill>
        <p:spPr>
          <a:xfrm>
            <a:off x="0" y="2031999"/>
            <a:ext cx="6644113" cy="4432300"/>
          </a:xfrm>
          <a:prstGeom prst="rect">
            <a:avLst/>
          </a:prstGeom>
        </p:spPr>
      </p:pic>
      <p:sp>
        <p:nvSpPr>
          <p:cNvPr id="6" name="Textfeld 5">
            <a:extLst>
              <a:ext uri="{FF2B5EF4-FFF2-40B4-BE49-F238E27FC236}">
                <a16:creationId xmlns:a16="http://schemas.microsoft.com/office/drawing/2014/main" id="{3167897E-BED2-2A95-81AA-1ACFD235599D}"/>
              </a:ext>
            </a:extLst>
          </p:cNvPr>
          <p:cNvSpPr txBox="1"/>
          <p:nvPr/>
        </p:nvSpPr>
        <p:spPr>
          <a:xfrm>
            <a:off x="7035800" y="4572000"/>
            <a:ext cx="4673600" cy="1569660"/>
          </a:xfrm>
          <a:prstGeom prst="rect">
            <a:avLst/>
          </a:prstGeom>
          <a:noFill/>
        </p:spPr>
        <p:txBody>
          <a:bodyPr wrap="square" rtlCol="0">
            <a:spAutoFit/>
          </a:bodyPr>
          <a:lstStyle/>
          <a:p>
            <a:r>
              <a:rPr lang="de-DE" sz="3200" dirty="0"/>
              <a:t>Eingangstor zum Konzentrationslager Buchenwald</a:t>
            </a:r>
          </a:p>
        </p:txBody>
      </p:sp>
    </p:spTree>
    <p:extLst>
      <p:ext uri="{BB962C8B-B14F-4D97-AF65-F5344CB8AC3E}">
        <p14:creationId xmlns:p14="http://schemas.microsoft.com/office/powerpoint/2010/main" val="21345072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22369F8-D6CC-4081-0F99-8F4ABD9438BD}"/>
              </a:ext>
            </a:extLst>
          </p:cNvPr>
          <p:cNvPicPr>
            <a:picLocks noChangeAspect="1"/>
          </p:cNvPicPr>
          <p:nvPr/>
        </p:nvPicPr>
        <p:blipFill>
          <a:blip r:embed="rId2"/>
          <a:stretch>
            <a:fillRect/>
          </a:stretch>
        </p:blipFill>
        <p:spPr>
          <a:xfrm>
            <a:off x="1471791" y="-11512"/>
            <a:ext cx="9263942" cy="6869512"/>
          </a:xfrm>
          <a:prstGeom prst="rect">
            <a:avLst/>
          </a:prstGeom>
        </p:spPr>
      </p:pic>
    </p:spTree>
    <p:extLst>
      <p:ext uri="{BB962C8B-B14F-4D97-AF65-F5344CB8AC3E}">
        <p14:creationId xmlns:p14="http://schemas.microsoft.com/office/powerpoint/2010/main" val="21869165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78F6E07D-F117-91B9-16AE-960A87B2C4CD}"/>
              </a:ext>
            </a:extLst>
          </p:cNvPr>
          <p:cNvPicPr>
            <a:picLocks noChangeAspect="1"/>
          </p:cNvPicPr>
          <p:nvPr/>
        </p:nvPicPr>
        <p:blipFill>
          <a:blip r:embed="rId2"/>
          <a:stretch>
            <a:fillRect/>
          </a:stretch>
        </p:blipFill>
        <p:spPr>
          <a:xfrm>
            <a:off x="3025422" y="5138"/>
            <a:ext cx="3883377" cy="6884689"/>
          </a:xfrm>
          <a:prstGeom prst="rect">
            <a:avLst/>
          </a:prstGeom>
        </p:spPr>
      </p:pic>
      <p:sp>
        <p:nvSpPr>
          <p:cNvPr id="6" name="Textfeld 5">
            <a:extLst>
              <a:ext uri="{FF2B5EF4-FFF2-40B4-BE49-F238E27FC236}">
                <a16:creationId xmlns:a16="http://schemas.microsoft.com/office/drawing/2014/main" id="{22D11180-4697-D88A-2FFA-94F5362820DA}"/>
              </a:ext>
            </a:extLst>
          </p:cNvPr>
          <p:cNvSpPr txBox="1"/>
          <p:nvPr/>
        </p:nvSpPr>
        <p:spPr>
          <a:xfrm>
            <a:off x="7315200" y="2028742"/>
            <a:ext cx="4041422" cy="1077218"/>
          </a:xfrm>
          <a:prstGeom prst="rect">
            <a:avLst/>
          </a:prstGeom>
          <a:noFill/>
        </p:spPr>
        <p:txBody>
          <a:bodyPr wrap="square" rtlCol="0">
            <a:spAutoFit/>
          </a:bodyPr>
          <a:lstStyle/>
          <a:p>
            <a:r>
              <a:rPr lang="de-DE" sz="3200" dirty="0"/>
              <a:t>Otto </a:t>
            </a:r>
            <a:r>
              <a:rPr lang="de-DE" sz="3200" dirty="0" err="1"/>
              <a:t>Grosse</a:t>
            </a:r>
            <a:r>
              <a:rPr lang="de-DE" sz="3200" dirty="0"/>
              <a:t> - Blockältester</a:t>
            </a:r>
          </a:p>
        </p:txBody>
      </p:sp>
    </p:spTree>
    <p:extLst>
      <p:ext uri="{BB962C8B-B14F-4D97-AF65-F5344CB8AC3E}">
        <p14:creationId xmlns:p14="http://schemas.microsoft.com/office/powerpoint/2010/main" val="18532965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B0EDF27-6D03-F873-0322-14D2F3DE180D}"/>
              </a:ext>
            </a:extLst>
          </p:cNvPr>
          <p:cNvPicPr>
            <a:picLocks noChangeAspect="1"/>
          </p:cNvPicPr>
          <p:nvPr/>
        </p:nvPicPr>
        <p:blipFill>
          <a:blip r:embed="rId2"/>
          <a:stretch>
            <a:fillRect/>
          </a:stretch>
        </p:blipFill>
        <p:spPr>
          <a:xfrm>
            <a:off x="79024" y="1864"/>
            <a:ext cx="8692444" cy="5451404"/>
          </a:xfrm>
          <a:prstGeom prst="rect">
            <a:avLst/>
          </a:prstGeom>
        </p:spPr>
      </p:pic>
      <p:sp>
        <p:nvSpPr>
          <p:cNvPr id="4" name="Textfeld 3">
            <a:extLst>
              <a:ext uri="{FF2B5EF4-FFF2-40B4-BE49-F238E27FC236}">
                <a16:creationId xmlns:a16="http://schemas.microsoft.com/office/drawing/2014/main" id="{FF1F76A0-1C96-7647-DC7B-CFAF82020BC1}"/>
              </a:ext>
            </a:extLst>
          </p:cNvPr>
          <p:cNvSpPr txBox="1"/>
          <p:nvPr/>
        </p:nvSpPr>
        <p:spPr>
          <a:xfrm>
            <a:off x="9110133" y="2750256"/>
            <a:ext cx="2844801" cy="1077218"/>
          </a:xfrm>
          <a:prstGeom prst="rect">
            <a:avLst/>
          </a:prstGeom>
          <a:noFill/>
        </p:spPr>
        <p:txBody>
          <a:bodyPr wrap="square" rtlCol="0">
            <a:spAutoFit/>
          </a:bodyPr>
          <a:lstStyle/>
          <a:p>
            <a:r>
              <a:rPr lang="de-DE" sz="3200" dirty="0"/>
              <a:t>Buchenwald Zählappell</a:t>
            </a:r>
          </a:p>
        </p:txBody>
      </p:sp>
    </p:spTree>
    <p:extLst>
      <p:ext uri="{BB962C8B-B14F-4D97-AF65-F5344CB8AC3E}">
        <p14:creationId xmlns:p14="http://schemas.microsoft.com/office/powerpoint/2010/main" val="39657127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4BE74633-0DA6-C76C-9AAD-5CEEB2D106C3}"/>
              </a:ext>
            </a:extLst>
          </p:cNvPr>
          <p:cNvSpPr txBox="1"/>
          <p:nvPr/>
        </p:nvSpPr>
        <p:spPr>
          <a:xfrm>
            <a:off x="896709" y="5160517"/>
            <a:ext cx="10538936" cy="1077218"/>
          </a:xfrm>
          <a:prstGeom prst="rect">
            <a:avLst/>
          </a:prstGeom>
          <a:noFill/>
        </p:spPr>
        <p:txBody>
          <a:bodyPr wrap="square" rtlCol="0">
            <a:spAutoFit/>
          </a:bodyPr>
          <a:lstStyle/>
          <a:p>
            <a:pPr algn="ctr"/>
            <a:r>
              <a:rPr lang="de-DE" sz="3200" dirty="0"/>
              <a:t>Vier-Sterne-General Georg S. Patton</a:t>
            </a:r>
            <a:br>
              <a:rPr lang="de-DE" sz="3200" dirty="0"/>
            </a:br>
            <a:r>
              <a:rPr lang="de-DE" sz="3200" dirty="0"/>
              <a:t>Kommandeur der 3. US-Armee </a:t>
            </a:r>
          </a:p>
        </p:txBody>
      </p:sp>
      <p:pic>
        <p:nvPicPr>
          <p:cNvPr id="5" name="Grafik 4">
            <a:extLst>
              <a:ext uri="{FF2B5EF4-FFF2-40B4-BE49-F238E27FC236}">
                <a16:creationId xmlns:a16="http://schemas.microsoft.com/office/drawing/2014/main" id="{BCEA8D49-0C05-C86D-2621-D182D521C7CA}"/>
              </a:ext>
            </a:extLst>
          </p:cNvPr>
          <p:cNvPicPr>
            <a:picLocks noChangeAspect="1"/>
          </p:cNvPicPr>
          <p:nvPr/>
        </p:nvPicPr>
        <p:blipFill>
          <a:blip r:embed="rId2"/>
          <a:stretch>
            <a:fillRect/>
          </a:stretch>
        </p:blipFill>
        <p:spPr>
          <a:xfrm>
            <a:off x="2381955" y="0"/>
            <a:ext cx="7708794" cy="5160517"/>
          </a:xfrm>
          <a:prstGeom prst="rect">
            <a:avLst/>
          </a:prstGeom>
        </p:spPr>
      </p:pic>
    </p:spTree>
    <p:extLst>
      <p:ext uri="{BB962C8B-B14F-4D97-AF65-F5344CB8AC3E}">
        <p14:creationId xmlns:p14="http://schemas.microsoft.com/office/powerpoint/2010/main" val="22780548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085D23BC-4A8E-3A9C-980F-876F60B143AA}"/>
              </a:ext>
            </a:extLst>
          </p:cNvPr>
          <p:cNvPicPr>
            <a:picLocks noChangeAspect="1"/>
          </p:cNvPicPr>
          <p:nvPr/>
        </p:nvPicPr>
        <p:blipFill>
          <a:blip r:embed="rId3"/>
          <a:stretch>
            <a:fillRect/>
          </a:stretch>
        </p:blipFill>
        <p:spPr>
          <a:xfrm>
            <a:off x="-1467556" y="0"/>
            <a:ext cx="7869924" cy="4636618"/>
          </a:xfrm>
          <a:prstGeom prst="rect">
            <a:avLst/>
          </a:prstGeom>
        </p:spPr>
      </p:pic>
      <p:pic>
        <p:nvPicPr>
          <p:cNvPr id="5" name="Grafik 4">
            <a:extLst>
              <a:ext uri="{FF2B5EF4-FFF2-40B4-BE49-F238E27FC236}">
                <a16:creationId xmlns:a16="http://schemas.microsoft.com/office/drawing/2014/main" id="{F64C5BA1-78B3-F98A-3CC8-BBE90E215BC8}"/>
              </a:ext>
            </a:extLst>
          </p:cNvPr>
          <p:cNvPicPr>
            <a:picLocks noChangeAspect="1"/>
          </p:cNvPicPr>
          <p:nvPr/>
        </p:nvPicPr>
        <p:blipFill>
          <a:blip r:embed="rId4"/>
          <a:stretch>
            <a:fillRect/>
          </a:stretch>
        </p:blipFill>
        <p:spPr>
          <a:xfrm>
            <a:off x="5123168" y="2901244"/>
            <a:ext cx="7068832" cy="3976218"/>
          </a:xfrm>
          <a:prstGeom prst="rect">
            <a:avLst/>
          </a:prstGeom>
        </p:spPr>
      </p:pic>
      <p:sp>
        <p:nvSpPr>
          <p:cNvPr id="3" name="Textfeld 2">
            <a:extLst>
              <a:ext uri="{FF2B5EF4-FFF2-40B4-BE49-F238E27FC236}">
                <a16:creationId xmlns:a16="http://schemas.microsoft.com/office/drawing/2014/main" id="{0E7804C1-01E8-EACF-6166-D9584C95A110}"/>
              </a:ext>
            </a:extLst>
          </p:cNvPr>
          <p:cNvSpPr txBox="1"/>
          <p:nvPr/>
        </p:nvSpPr>
        <p:spPr>
          <a:xfrm>
            <a:off x="6903154" y="419571"/>
            <a:ext cx="4114800" cy="2062103"/>
          </a:xfrm>
          <a:prstGeom prst="rect">
            <a:avLst/>
          </a:prstGeom>
          <a:noFill/>
        </p:spPr>
        <p:txBody>
          <a:bodyPr wrap="square" rtlCol="0">
            <a:spAutoFit/>
          </a:bodyPr>
          <a:lstStyle/>
          <a:p>
            <a:r>
              <a:rPr lang="de-DE" sz="3200" dirty="0"/>
              <a:t>Amerikanische Panzer rücken am 11. April 1945  auf Buchenwald vor</a:t>
            </a:r>
          </a:p>
        </p:txBody>
      </p:sp>
    </p:spTree>
    <p:extLst>
      <p:ext uri="{BB962C8B-B14F-4D97-AF65-F5344CB8AC3E}">
        <p14:creationId xmlns:p14="http://schemas.microsoft.com/office/powerpoint/2010/main" val="4462163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822D8D18-3C5E-FA7B-E470-73B411A4B0A7}"/>
              </a:ext>
            </a:extLst>
          </p:cNvPr>
          <p:cNvSpPr txBox="1"/>
          <p:nvPr/>
        </p:nvSpPr>
        <p:spPr>
          <a:xfrm>
            <a:off x="812799" y="335845"/>
            <a:ext cx="10803467" cy="6186309"/>
          </a:xfrm>
          <a:prstGeom prst="rect">
            <a:avLst/>
          </a:prstGeom>
          <a:noFill/>
        </p:spPr>
        <p:txBody>
          <a:bodyPr wrap="square" rtlCol="0">
            <a:spAutoFit/>
          </a:bodyPr>
          <a:lstStyle/>
          <a:p>
            <a:r>
              <a:rPr lang="de-DE" sz="3600" dirty="0"/>
              <a:t>… Die SS floh. Bewaffnete Häftlinge besetzten das Lagertor und überwältigten die letzten verbliebenen SS-Männer. Gegen 16 Uhr hatten sie die Kontrolle über das Lager übernommen. Buchenwald war befreit, von außen und innen. Rund eine Stunde später betraten Aufklärer der 4. und 6. Panzerdivision als erste amerikanische Soldaten das Lager. 21.000 Häftlinge erlebten an diesem Tag ihre Befreiung, unter ihnen </a:t>
            </a:r>
            <a:br>
              <a:rPr lang="de-DE" sz="3600" dirty="0"/>
            </a:br>
            <a:r>
              <a:rPr lang="de-DE" sz="3600" dirty="0"/>
              <a:t>Gert Schramm und über 900 weitere Kinder </a:t>
            </a:r>
            <a:br>
              <a:rPr lang="de-DE" sz="3600" dirty="0"/>
            </a:br>
            <a:r>
              <a:rPr lang="de-DE" sz="3600" dirty="0"/>
              <a:t>und Jugendliche.</a:t>
            </a:r>
          </a:p>
        </p:txBody>
      </p:sp>
    </p:spTree>
    <p:extLst>
      <p:ext uri="{BB962C8B-B14F-4D97-AF65-F5344CB8AC3E}">
        <p14:creationId xmlns:p14="http://schemas.microsoft.com/office/powerpoint/2010/main" val="1779803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E7A1BAE-AD69-217A-8E0C-7EB7C7EF6C8A}"/>
              </a:ext>
            </a:extLst>
          </p:cNvPr>
          <p:cNvPicPr>
            <a:picLocks noChangeAspect="1"/>
          </p:cNvPicPr>
          <p:nvPr/>
        </p:nvPicPr>
        <p:blipFill>
          <a:blip r:embed="rId2"/>
          <a:stretch>
            <a:fillRect/>
          </a:stretch>
        </p:blipFill>
        <p:spPr>
          <a:xfrm>
            <a:off x="381000" y="223837"/>
            <a:ext cx="11430000" cy="6410325"/>
          </a:xfrm>
          <a:prstGeom prst="rect">
            <a:avLst/>
          </a:prstGeom>
        </p:spPr>
      </p:pic>
    </p:spTree>
    <p:extLst>
      <p:ext uri="{BB962C8B-B14F-4D97-AF65-F5344CB8AC3E}">
        <p14:creationId xmlns:p14="http://schemas.microsoft.com/office/powerpoint/2010/main" val="30061555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6CD983D-D618-308F-F8D4-867E4C95259A}"/>
              </a:ext>
            </a:extLst>
          </p:cNvPr>
          <p:cNvPicPr>
            <a:picLocks noChangeAspect="1"/>
          </p:cNvPicPr>
          <p:nvPr/>
        </p:nvPicPr>
        <p:blipFill>
          <a:blip r:embed="rId2"/>
          <a:stretch>
            <a:fillRect/>
          </a:stretch>
        </p:blipFill>
        <p:spPr>
          <a:xfrm>
            <a:off x="1275644" y="258233"/>
            <a:ext cx="9640711" cy="5422900"/>
          </a:xfrm>
          <a:prstGeom prst="rect">
            <a:avLst/>
          </a:prstGeom>
        </p:spPr>
      </p:pic>
      <p:sp>
        <p:nvSpPr>
          <p:cNvPr id="4" name="Textfeld 3">
            <a:extLst>
              <a:ext uri="{FF2B5EF4-FFF2-40B4-BE49-F238E27FC236}">
                <a16:creationId xmlns:a16="http://schemas.microsoft.com/office/drawing/2014/main" id="{D4CC7C5D-881C-4ECE-61EE-FFB0239378C2}"/>
              </a:ext>
            </a:extLst>
          </p:cNvPr>
          <p:cNvSpPr txBox="1"/>
          <p:nvPr/>
        </p:nvSpPr>
        <p:spPr>
          <a:xfrm>
            <a:off x="921456" y="5827889"/>
            <a:ext cx="11074400" cy="584775"/>
          </a:xfrm>
          <a:prstGeom prst="rect">
            <a:avLst/>
          </a:prstGeom>
          <a:noFill/>
        </p:spPr>
        <p:txBody>
          <a:bodyPr wrap="square" rtlCol="0">
            <a:spAutoFit/>
          </a:bodyPr>
          <a:lstStyle/>
          <a:p>
            <a:r>
              <a:rPr lang="de-DE" sz="3200" dirty="0"/>
              <a:t>Häftlingsbaracken – Buchenwald nach der Befreiung</a:t>
            </a:r>
          </a:p>
        </p:txBody>
      </p:sp>
    </p:spTree>
    <p:extLst>
      <p:ext uri="{BB962C8B-B14F-4D97-AF65-F5344CB8AC3E}">
        <p14:creationId xmlns:p14="http://schemas.microsoft.com/office/powerpoint/2010/main" val="32579556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585943B-252B-E79F-8AE2-7F78D0833509}"/>
              </a:ext>
            </a:extLst>
          </p:cNvPr>
          <p:cNvPicPr>
            <a:picLocks noChangeAspect="1"/>
          </p:cNvPicPr>
          <p:nvPr/>
        </p:nvPicPr>
        <p:blipFill>
          <a:blip r:embed="rId2"/>
          <a:stretch>
            <a:fillRect/>
          </a:stretch>
        </p:blipFill>
        <p:spPr>
          <a:xfrm>
            <a:off x="1295400" y="0"/>
            <a:ext cx="6858000" cy="6858000"/>
          </a:xfrm>
          <a:prstGeom prst="rect">
            <a:avLst/>
          </a:prstGeom>
        </p:spPr>
      </p:pic>
      <p:sp>
        <p:nvSpPr>
          <p:cNvPr id="4" name="Textfeld 3">
            <a:extLst>
              <a:ext uri="{FF2B5EF4-FFF2-40B4-BE49-F238E27FC236}">
                <a16:creationId xmlns:a16="http://schemas.microsoft.com/office/drawing/2014/main" id="{3FE35C2D-BFD7-87FA-4C69-2EEDB1EDD6CC}"/>
              </a:ext>
            </a:extLst>
          </p:cNvPr>
          <p:cNvSpPr txBox="1"/>
          <p:nvPr/>
        </p:nvSpPr>
        <p:spPr>
          <a:xfrm>
            <a:off x="8509000" y="647700"/>
            <a:ext cx="3416300" cy="4031873"/>
          </a:xfrm>
          <a:prstGeom prst="rect">
            <a:avLst/>
          </a:prstGeom>
          <a:noFill/>
        </p:spPr>
        <p:txBody>
          <a:bodyPr wrap="square" rtlCol="0">
            <a:spAutoFit/>
          </a:bodyPr>
          <a:lstStyle/>
          <a:p>
            <a:r>
              <a:rPr lang="de-DE" sz="2000" b="1" dirty="0"/>
              <a:t>General Patton ordnet </a:t>
            </a:r>
          </a:p>
          <a:p>
            <a:r>
              <a:rPr lang="de-DE" sz="2000" b="1" dirty="0"/>
              <a:t>Zwangsbesichtigung an:</a:t>
            </a:r>
          </a:p>
          <a:p>
            <a:endParaRPr lang="de-DE" sz="2000" b="1" dirty="0"/>
          </a:p>
          <a:p>
            <a:r>
              <a:rPr lang="de-DE" sz="2800" dirty="0"/>
              <a:t>16. April 1945 – </a:t>
            </a:r>
          </a:p>
          <a:p>
            <a:r>
              <a:rPr lang="de-DE" sz="2800" dirty="0"/>
              <a:t>1.000 Weimarer Bürger werden </a:t>
            </a:r>
            <a:br>
              <a:rPr lang="de-DE" sz="2800" dirty="0"/>
            </a:br>
            <a:r>
              <a:rPr lang="de-DE" sz="2800" dirty="0"/>
              <a:t>mit den Leichenbergen </a:t>
            </a:r>
            <a:br>
              <a:rPr lang="de-DE" sz="2800" dirty="0"/>
            </a:br>
            <a:r>
              <a:rPr lang="de-DE" sz="2800" dirty="0"/>
              <a:t>in Buchenwald konfrontiert</a:t>
            </a:r>
          </a:p>
        </p:txBody>
      </p:sp>
    </p:spTree>
    <p:extLst>
      <p:ext uri="{BB962C8B-B14F-4D97-AF65-F5344CB8AC3E}">
        <p14:creationId xmlns:p14="http://schemas.microsoft.com/office/powerpoint/2010/main" val="12140451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4043099-4F56-9FBA-3332-6D9ADA59A8A2}"/>
              </a:ext>
            </a:extLst>
          </p:cNvPr>
          <p:cNvPicPr>
            <a:picLocks noChangeAspect="1"/>
          </p:cNvPicPr>
          <p:nvPr/>
        </p:nvPicPr>
        <p:blipFill>
          <a:blip r:embed="rId2"/>
          <a:stretch>
            <a:fillRect/>
          </a:stretch>
        </p:blipFill>
        <p:spPr>
          <a:xfrm>
            <a:off x="1965598" y="0"/>
            <a:ext cx="8864611" cy="5397500"/>
          </a:xfrm>
          <a:prstGeom prst="rect">
            <a:avLst/>
          </a:prstGeom>
        </p:spPr>
      </p:pic>
      <p:sp>
        <p:nvSpPr>
          <p:cNvPr id="4" name="Textfeld 3">
            <a:extLst>
              <a:ext uri="{FF2B5EF4-FFF2-40B4-BE49-F238E27FC236}">
                <a16:creationId xmlns:a16="http://schemas.microsoft.com/office/drawing/2014/main" id="{F6185278-740C-7C55-D402-A7A1A74A22B7}"/>
              </a:ext>
            </a:extLst>
          </p:cNvPr>
          <p:cNvSpPr txBox="1"/>
          <p:nvPr/>
        </p:nvSpPr>
        <p:spPr>
          <a:xfrm>
            <a:off x="2197100" y="5524500"/>
            <a:ext cx="8496300" cy="1077218"/>
          </a:xfrm>
          <a:prstGeom prst="rect">
            <a:avLst/>
          </a:prstGeom>
          <a:noFill/>
        </p:spPr>
        <p:txBody>
          <a:bodyPr wrap="square" rtlCol="0">
            <a:spAutoFit/>
          </a:bodyPr>
          <a:lstStyle/>
          <a:p>
            <a:r>
              <a:rPr lang="de-DE" sz="3200" dirty="0"/>
              <a:t>Zwangsbesichtigung der Leichenberge durch Weimarer Bürger</a:t>
            </a:r>
          </a:p>
        </p:txBody>
      </p:sp>
    </p:spTree>
    <p:extLst>
      <p:ext uri="{BB962C8B-B14F-4D97-AF65-F5344CB8AC3E}">
        <p14:creationId xmlns:p14="http://schemas.microsoft.com/office/powerpoint/2010/main" val="40395492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BD25BA8-97C3-39EF-4488-BEC2704EB018}"/>
              </a:ext>
            </a:extLst>
          </p:cNvPr>
          <p:cNvPicPr>
            <a:picLocks noChangeAspect="1"/>
          </p:cNvPicPr>
          <p:nvPr/>
        </p:nvPicPr>
        <p:blipFill>
          <a:blip r:embed="rId2"/>
          <a:stretch>
            <a:fillRect/>
          </a:stretch>
        </p:blipFill>
        <p:spPr>
          <a:xfrm>
            <a:off x="2213888" y="1487944"/>
            <a:ext cx="7764223" cy="3882111"/>
          </a:xfrm>
          <a:prstGeom prst="rect">
            <a:avLst/>
          </a:prstGeom>
        </p:spPr>
      </p:pic>
      <p:sp>
        <p:nvSpPr>
          <p:cNvPr id="4" name="Textfeld 3">
            <a:extLst>
              <a:ext uri="{FF2B5EF4-FFF2-40B4-BE49-F238E27FC236}">
                <a16:creationId xmlns:a16="http://schemas.microsoft.com/office/drawing/2014/main" id="{7FD9EB02-C947-2BC6-EA14-6500E42BCDC8}"/>
              </a:ext>
            </a:extLst>
          </p:cNvPr>
          <p:cNvSpPr txBox="1"/>
          <p:nvPr/>
        </p:nvSpPr>
        <p:spPr>
          <a:xfrm>
            <a:off x="1806223" y="5689600"/>
            <a:ext cx="9460088" cy="1077218"/>
          </a:xfrm>
          <a:prstGeom prst="rect">
            <a:avLst/>
          </a:prstGeom>
          <a:noFill/>
        </p:spPr>
        <p:txBody>
          <a:bodyPr wrap="square" rtlCol="0">
            <a:spAutoFit/>
          </a:bodyPr>
          <a:lstStyle/>
          <a:p>
            <a:pPr algn="ctr"/>
            <a:r>
              <a:rPr lang="de-DE" sz="3200" dirty="0"/>
              <a:t>Gert Schramm   *25. November 1928 in Erfurt      + 18. April 2016 in Eberswalde</a:t>
            </a:r>
          </a:p>
        </p:txBody>
      </p:sp>
    </p:spTree>
    <p:extLst>
      <p:ext uri="{BB962C8B-B14F-4D97-AF65-F5344CB8AC3E}">
        <p14:creationId xmlns:p14="http://schemas.microsoft.com/office/powerpoint/2010/main" val="31644231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D00B51B-BEA2-9437-D5F9-D258B454ED33}"/>
              </a:ext>
            </a:extLst>
          </p:cNvPr>
          <p:cNvPicPr>
            <a:picLocks noChangeAspect="1"/>
          </p:cNvPicPr>
          <p:nvPr/>
        </p:nvPicPr>
        <p:blipFill>
          <a:blip r:embed="rId2"/>
          <a:stretch>
            <a:fillRect/>
          </a:stretch>
        </p:blipFill>
        <p:spPr>
          <a:xfrm>
            <a:off x="0" y="0"/>
            <a:ext cx="8076847" cy="4850070"/>
          </a:xfrm>
          <a:prstGeom prst="rect">
            <a:avLst/>
          </a:prstGeom>
        </p:spPr>
      </p:pic>
      <p:sp>
        <p:nvSpPr>
          <p:cNvPr id="4" name="Textfeld 3">
            <a:extLst>
              <a:ext uri="{FF2B5EF4-FFF2-40B4-BE49-F238E27FC236}">
                <a16:creationId xmlns:a16="http://schemas.microsoft.com/office/drawing/2014/main" id="{6A2B7367-2027-B276-F2E3-B9BC2EC42FAB}"/>
              </a:ext>
            </a:extLst>
          </p:cNvPr>
          <p:cNvSpPr txBox="1"/>
          <p:nvPr/>
        </p:nvSpPr>
        <p:spPr>
          <a:xfrm>
            <a:off x="8458201" y="1993642"/>
            <a:ext cx="3162300" cy="2554545"/>
          </a:xfrm>
          <a:prstGeom prst="rect">
            <a:avLst/>
          </a:prstGeom>
          <a:noFill/>
        </p:spPr>
        <p:txBody>
          <a:bodyPr wrap="square" rtlCol="0">
            <a:spAutoFit/>
          </a:bodyPr>
          <a:lstStyle/>
          <a:p>
            <a:r>
              <a:rPr lang="de-DE" sz="3200" dirty="0"/>
              <a:t>Buchenwald</a:t>
            </a:r>
            <a:br>
              <a:rPr lang="de-DE" sz="3200" dirty="0"/>
            </a:br>
            <a:r>
              <a:rPr lang="de-DE" sz="3200" dirty="0"/>
              <a:t>Denkmal -</a:t>
            </a:r>
          </a:p>
          <a:p>
            <a:r>
              <a:rPr lang="de-DE" sz="3200" dirty="0"/>
              <a:t>Figurengruppe von </a:t>
            </a:r>
            <a:br>
              <a:rPr lang="de-DE" sz="3200" dirty="0"/>
            </a:br>
            <a:r>
              <a:rPr lang="de-DE" sz="3200" dirty="0"/>
              <a:t>Fritz Cremer </a:t>
            </a:r>
          </a:p>
        </p:txBody>
      </p:sp>
    </p:spTree>
    <p:extLst>
      <p:ext uri="{BB962C8B-B14F-4D97-AF65-F5344CB8AC3E}">
        <p14:creationId xmlns:p14="http://schemas.microsoft.com/office/powerpoint/2010/main" val="19851321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F97894E-A319-9195-6DAC-88749230DDAA}"/>
              </a:ext>
            </a:extLst>
          </p:cNvPr>
          <p:cNvPicPr>
            <a:picLocks noChangeAspect="1"/>
          </p:cNvPicPr>
          <p:nvPr/>
        </p:nvPicPr>
        <p:blipFill>
          <a:blip r:embed="rId2"/>
          <a:stretch>
            <a:fillRect/>
          </a:stretch>
        </p:blipFill>
        <p:spPr>
          <a:xfrm>
            <a:off x="0" y="0"/>
            <a:ext cx="8128000" cy="5423488"/>
          </a:xfrm>
          <a:prstGeom prst="rect">
            <a:avLst/>
          </a:prstGeom>
        </p:spPr>
      </p:pic>
      <p:sp>
        <p:nvSpPr>
          <p:cNvPr id="2" name="Textfeld 1">
            <a:extLst>
              <a:ext uri="{FF2B5EF4-FFF2-40B4-BE49-F238E27FC236}">
                <a16:creationId xmlns:a16="http://schemas.microsoft.com/office/drawing/2014/main" id="{EEF7448C-E275-C19C-1D2C-10E73C112666}"/>
              </a:ext>
            </a:extLst>
          </p:cNvPr>
          <p:cNvSpPr txBox="1"/>
          <p:nvPr/>
        </p:nvSpPr>
        <p:spPr>
          <a:xfrm>
            <a:off x="8477956" y="1648177"/>
            <a:ext cx="3499555" cy="2062103"/>
          </a:xfrm>
          <a:prstGeom prst="rect">
            <a:avLst/>
          </a:prstGeom>
          <a:noFill/>
        </p:spPr>
        <p:txBody>
          <a:bodyPr wrap="square" rtlCol="0">
            <a:spAutoFit/>
          </a:bodyPr>
          <a:lstStyle/>
          <a:p>
            <a:r>
              <a:rPr lang="de-DE" sz="3200" dirty="0"/>
              <a:t>Gert Schramm</a:t>
            </a:r>
            <a:br>
              <a:rPr lang="de-DE" sz="3200" dirty="0"/>
            </a:br>
            <a:r>
              <a:rPr lang="de-DE" sz="3200" dirty="0"/>
              <a:t>erhält das Bundesverdienstkreuz</a:t>
            </a:r>
          </a:p>
        </p:txBody>
      </p:sp>
    </p:spTree>
    <p:extLst>
      <p:ext uri="{BB962C8B-B14F-4D97-AF65-F5344CB8AC3E}">
        <p14:creationId xmlns:p14="http://schemas.microsoft.com/office/powerpoint/2010/main" val="2755570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847FB5D-9C2C-D956-3B85-1687D3FF21B6}"/>
              </a:ext>
            </a:extLst>
          </p:cNvPr>
          <p:cNvPicPr>
            <a:picLocks noChangeAspect="1"/>
          </p:cNvPicPr>
          <p:nvPr/>
        </p:nvPicPr>
        <p:blipFill>
          <a:blip r:embed="rId2"/>
          <a:stretch>
            <a:fillRect/>
          </a:stretch>
        </p:blipFill>
        <p:spPr>
          <a:xfrm>
            <a:off x="8204791" y="0"/>
            <a:ext cx="3987209" cy="6858000"/>
          </a:xfrm>
          <a:prstGeom prst="rect">
            <a:avLst/>
          </a:prstGeom>
        </p:spPr>
      </p:pic>
      <p:pic>
        <p:nvPicPr>
          <p:cNvPr id="5" name="Grafik 4">
            <a:extLst>
              <a:ext uri="{FF2B5EF4-FFF2-40B4-BE49-F238E27FC236}">
                <a16:creationId xmlns:a16="http://schemas.microsoft.com/office/drawing/2014/main" id="{03D870C1-5016-215A-BB07-9C6E3B9BDE87}"/>
              </a:ext>
            </a:extLst>
          </p:cNvPr>
          <p:cNvPicPr>
            <a:picLocks noChangeAspect="1"/>
          </p:cNvPicPr>
          <p:nvPr/>
        </p:nvPicPr>
        <p:blipFill>
          <a:blip r:embed="rId3"/>
          <a:stretch>
            <a:fillRect/>
          </a:stretch>
        </p:blipFill>
        <p:spPr>
          <a:xfrm>
            <a:off x="754944" y="913436"/>
            <a:ext cx="6692900" cy="5031128"/>
          </a:xfrm>
          <a:prstGeom prst="rect">
            <a:avLst/>
          </a:prstGeom>
        </p:spPr>
      </p:pic>
    </p:spTree>
    <p:extLst>
      <p:ext uri="{BB962C8B-B14F-4D97-AF65-F5344CB8AC3E}">
        <p14:creationId xmlns:p14="http://schemas.microsoft.com/office/powerpoint/2010/main" val="18763437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DFFA620-9AC2-2FB6-5F95-7E8E77C04862}"/>
              </a:ext>
            </a:extLst>
          </p:cNvPr>
          <p:cNvPicPr>
            <a:picLocks noChangeAspect="1"/>
          </p:cNvPicPr>
          <p:nvPr/>
        </p:nvPicPr>
        <p:blipFill>
          <a:blip r:embed="rId2"/>
          <a:stretch>
            <a:fillRect/>
          </a:stretch>
        </p:blipFill>
        <p:spPr>
          <a:xfrm>
            <a:off x="0" y="0"/>
            <a:ext cx="8308622" cy="4362027"/>
          </a:xfrm>
          <a:prstGeom prst="rect">
            <a:avLst/>
          </a:prstGeom>
        </p:spPr>
      </p:pic>
      <p:sp>
        <p:nvSpPr>
          <p:cNvPr id="4" name="Textfeld 3">
            <a:extLst>
              <a:ext uri="{FF2B5EF4-FFF2-40B4-BE49-F238E27FC236}">
                <a16:creationId xmlns:a16="http://schemas.microsoft.com/office/drawing/2014/main" id="{E60074A1-CCEE-BDB5-098B-4D24133B630B}"/>
              </a:ext>
            </a:extLst>
          </p:cNvPr>
          <p:cNvSpPr txBox="1"/>
          <p:nvPr/>
        </p:nvSpPr>
        <p:spPr>
          <a:xfrm>
            <a:off x="1543050" y="4689123"/>
            <a:ext cx="5222522" cy="1077218"/>
          </a:xfrm>
          <a:prstGeom prst="rect">
            <a:avLst/>
          </a:prstGeom>
          <a:noFill/>
        </p:spPr>
        <p:txBody>
          <a:bodyPr wrap="square" rtlCol="0">
            <a:spAutoFit/>
          </a:bodyPr>
          <a:lstStyle/>
          <a:p>
            <a:r>
              <a:rPr lang="de-DE" sz="3200" dirty="0"/>
              <a:t>Schüler zeigen Werke zur KZ - Gedenkstätte</a:t>
            </a:r>
          </a:p>
        </p:txBody>
      </p:sp>
      <p:sp>
        <p:nvSpPr>
          <p:cNvPr id="5" name="Textfeld 4">
            <a:extLst>
              <a:ext uri="{FF2B5EF4-FFF2-40B4-BE49-F238E27FC236}">
                <a16:creationId xmlns:a16="http://schemas.microsoft.com/office/drawing/2014/main" id="{487FCA02-FA9E-81CF-9F08-38BB3203061E}"/>
              </a:ext>
            </a:extLst>
          </p:cNvPr>
          <p:cNvSpPr txBox="1"/>
          <p:nvPr/>
        </p:nvSpPr>
        <p:spPr>
          <a:xfrm>
            <a:off x="8556979" y="188753"/>
            <a:ext cx="3296354" cy="6001643"/>
          </a:xfrm>
          <a:prstGeom prst="rect">
            <a:avLst/>
          </a:prstGeom>
          <a:noFill/>
        </p:spPr>
        <p:txBody>
          <a:bodyPr wrap="square" rtlCol="0">
            <a:spAutoFit/>
          </a:bodyPr>
          <a:lstStyle/>
          <a:p>
            <a:r>
              <a:rPr lang="de-DE" sz="3200" dirty="0"/>
              <a:t>Das „Internationale Study- and Workcamp“ </a:t>
            </a:r>
          </a:p>
          <a:p>
            <a:r>
              <a:rPr lang="de-DE" sz="3200" dirty="0"/>
              <a:t>ermöglicht Jugendlichen einen intensiven Einblick in die Arbeit der Gedenkstätte Buchenwald</a:t>
            </a:r>
          </a:p>
        </p:txBody>
      </p:sp>
    </p:spTree>
    <p:extLst>
      <p:ext uri="{BB962C8B-B14F-4D97-AF65-F5344CB8AC3E}">
        <p14:creationId xmlns:p14="http://schemas.microsoft.com/office/powerpoint/2010/main" val="13295474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76EB628-DD5B-D2BF-5627-F125F886001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369293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B4E6395-1B29-12A1-D0F0-0CC4BD4EC046}"/>
              </a:ext>
            </a:extLst>
          </p:cNvPr>
          <p:cNvPicPr>
            <a:picLocks noChangeAspect="1"/>
          </p:cNvPicPr>
          <p:nvPr/>
        </p:nvPicPr>
        <p:blipFill>
          <a:blip r:embed="rId2"/>
          <a:stretch>
            <a:fillRect/>
          </a:stretch>
        </p:blipFill>
        <p:spPr>
          <a:xfrm>
            <a:off x="1438629" y="361245"/>
            <a:ext cx="8953500" cy="5029200"/>
          </a:xfrm>
          <a:prstGeom prst="rect">
            <a:avLst/>
          </a:prstGeom>
        </p:spPr>
      </p:pic>
      <p:sp>
        <p:nvSpPr>
          <p:cNvPr id="4" name="Textfeld 3">
            <a:extLst>
              <a:ext uri="{FF2B5EF4-FFF2-40B4-BE49-F238E27FC236}">
                <a16:creationId xmlns:a16="http://schemas.microsoft.com/office/drawing/2014/main" id="{A9D2EE6D-A3B1-9A57-70E7-925153B6ADEF}"/>
              </a:ext>
            </a:extLst>
          </p:cNvPr>
          <p:cNvSpPr txBox="1"/>
          <p:nvPr/>
        </p:nvSpPr>
        <p:spPr>
          <a:xfrm>
            <a:off x="2568223" y="5616223"/>
            <a:ext cx="6327421" cy="584775"/>
          </a:xfrm>
          <a:prstGeom prst="rect">
            <a:avLst/>
          </a:prstGeom>
          <a:noFill/>
        </p:spPr>
        <p:txBody>
          <a:bodyPr wrap="square" rtlCol="0">
            <a:spAutoFit/>
          </a:bodyPr>
          <a:lstStyle/>
          <a:p>
            <a:r>
              <a:rPr lang="de-DE" sz="3200" dirty="0"/>
              <a:t>Barack Obama in Buchenwald</a:t>
            </a:r>
          </a:p>
        </p:txBody>
      </p:sp>
    </p:spTree>
    <p:extLst>
      <p:ext uri="{BB962C8B-B14F-4D97-AF65-F5344CB8AC3E}">
        <p14:creationId xmlns:p14="http://schemas.microsoft.com/office/powerpoint/2010/main" val="3338397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F85EBFA5-F512-101B-E7E7-B104C626ACF4}"/>
              </a:ext>
            </a:extLst>
          </p:cNvPr>
          <p:cNvPicPr>
            <a:picLocks noChangeAspect="1"/>
          </p:cNvPicPr>
          <p:nvPr/>
        </p:nvPicPr>
        <p:blipFill>
          <a:blip r:embed="rId2"/>
          <a:srcRect t="-42" r="62500" b="1"/>
          <a:stretch>
            <a:fillRect/>
          </a:stretch>
        </p:blipFill>
        <p:spPr>
          <a:xfrm>
            <a:off x="3327400" y="2822"/>
            <a:ext cx="4572000" cy="6855178"/>
          </a:xfrm>
          <a:prstGeom prst="rect">
            <a:avLst/>
          </a:prstGeom>
        </p:spPr>
      </p:pic>
      <p:sp>
        <p:nvSpPr>
          <p:cNvPr id="6" name="Textfeld 5">
            <a:extLst>
              <a:ext uri="{FF2B5EF4-FFF2-40B4-BE49-F238E27FC236}">
                <a16:creationId xmlns:a16="http://schemas.microsoft.com/office/drawing/2014/main" id="{2681DABF-1A8C-D32F-E49A-55EABE59FAB5}"/>
              </a:ext>
            </a:extLst>
          </p:cNvPr>
          <p:cNvSpPr txBox="1"/>
          <p:nvPr/>
        </p:nvSpPr>
        <p:spPr>
          <a:xfrm>
            <a:off x="8204200" y="2351782"/>
            <a:ext cx="3581400" cy="1077218"/>
          </a:xfrm>
          <a:prstGeom prst="rect">
            <a:avLst/>
          </a:prstGeom>
          <a:noFill/>
        </p:spPr>
        <p:txBody>
          <a:bodyPr wrap="square" rtlCol="0">
            <a:spAutoFit/>
          </a:bodyPr>
          <a:lstStyle/>
          <a:p>
            <a:r>
              <a:rPr lang="de-DE" sz="3200" dirty="0"/>
              <a:t>Gerd Schramm 15 Jahre</a:t>
            </a:r>
          </a:p>
        </p:txBody>
      </p:sp>
      <p:pic>
        <p:nvPicPr>
          <p:cNvPr id="8" name="Grafik 7">
            <a:extLst>
              <a:ext uri="{FF2B5EF4-FFF2-40B4-BE49-F238E27FC236}">
                <a16:creationId xmlns:a16="http://schemas.microsoft.com/office/drawing/2014/main" id="{CD886ABA-24F8-35F7-6AA5-FCF0B470445E}"/>
              </a:ext>
            </a:extLst>
          </p:cNvPr>
          <p:cNvPicPr>
            <a:picLocks noChangeAspect="1"/>
          </p:cNvPicPr>
          <p:nvPr/>
        </p:nvPicPr>
        <p:blipFill>
          <a:blip r:embed="rId2"/>
          <a:stretch>
            <a:fillRect/>
          </a:stretch>
        </p:blipFill>
        <p:spPr>
          <a:xfrm>
            <a:off x="0" y="2822"/>
            <a:ext cx="12192000" cy="6852356"/>
          </a:xfrm>
          <a:prstGeom prst="rect">
            <a:avLst/>
          </a:prstGeom>
        </p:spPr>
      </p:pic>
    </p:spTree>
    <p:extLst>
      <p:ext uri="{BB962C8B-B14F-4D97-AF65-F5344CB8AC3E}">
        <p14:creationId xmlns:p14="http://schemas.microsoft.com/office/powerpoint/2010/main" val="39008581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054AE6-F924-C6F1-B00C-5691795F30C1}"/>
              </a:ext>
            </a:extLst>
          </p:cNvPr>
          <p:cNvSpPr>
            <a:spLocks noGrp="1"/>
          </p:cNvSpPr>
          <p:nvPr>
            <p:ph type="title"/>
          </p:nvPr>
        </p:nvSpPr>
        <p:spPr>
          <a:xfrm>
            <a:off x="1461294" y="6006405"/>
            <a:ext cx="9267824" cy="335657"/>
          </a:xfrm>
        </p:spPr>
        <p:txBody>
          <a:bodyPr>
            <a:normAutofit fontScale="90000"/>
          </a:bodyPr>
          <a:lstStyle/>
          <a:p>
            <a:pPr algn="ctr"/>
            <a:r>
              <a:rPr lang="de-DE" dirty="0" err="1"/>
              <a:t>Nettelbeckufer</a:t>
            </a:r>
            <a:r>
              <a:rPr lang="de-DE" dirty="0"/>
              <a:t> in Erfurt – 30er Jahre</a:t>
            </a:r>
          </a:p>
        </p:txBody>
      </p:sp>
      <p:pic>
        <p:nvPicPr>
          <p:cNvPr id="8" name="Grafik 7">
            <a:extLst>
              <a:ext uri="{FF2B5EF4-FFF2-40B4-BE49-F238E27FC236}">
                <a16:creationId xmlns:a16="http://schemas.microsoft.com/office/drawing/2014/main" id="{75597ECF-1CF4-0C11-B8A8-F723598B9AAB}"/>
              </a:ext>
            </a:extLst>
          </p:cNvPr>
          <p:cNvPicPr>
            <a:picLocks noChangeAspect="1"/>
          </p:cNvPicPr>
          <p:nvPr/>
        </p:nvPicPr>
        <p:blipFill>
          <a:blip r:embed="rId2"/>
          <a:stretch>
            <a:fillRect/>
          </a:stretch>
        </p:blipFill>
        <p:spPr>
          <a:xfrm>
            <a:off x="951706" y="353565"/>
            <a:ext cx="10287000" cy="5473005"/>
          </a:xfrm>
          <a:prstGeom prst="rect">
            <a:avLst/>
          </a:prstGeom>
        </p:spPr>
      </p:pic>
    </p:spTree>
    <p:extLst>
      <p:ext uri="{BB962C8B-B14F-4D97-AF65-F5344CB8AC3E}">
        <p14:creationId xmlns:p14="http://schemas.microsoft.com/office/powerpoint/2010/main" val="10229964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9BA5244D-1814-A671-B325-F9FE72300364}"/>
              </a:ext>
            </a:extLst>
          </p:cNvPr>
          <p:cNvPicPr>
            <a:picLocks noChangeAspect="1"/>
          </p:cNvPicPr>
          <p:nvPr/>
        </p:nvPicPr>
        <p:blipFill>
          <a:blip r:embed="rId2"/>
          <a:stretch>
            <a:fillRect/>
          </a:stretch>
        </p:blipFill>
        <p:spPr>
          <a:xfrm>
            <a:off x="1719222" y="0"/>
            <a:ext cx="5178288" cy="6938064"/>
          </a:xfrm>
          <a:prstGeom prst="rect">
            <a:avLst/>
          </a:prstGeom>
        </p:spPr>
      </p:pic>
      <p:sp>
        <p:nvSpPr>
          <p:cNvPr id="4" name="Textfeld 3">
            <a:extLst>
              <a:ext uri="{FF2B5EF4-FFF2-40B4-BE49-F238E27FC236}">
                <a16:creationId xmlns:a16="http://schemas.microsoft.com/office/drawing/2014/main" id="{EA15A03F-9470-26C7-D22D-A4A1D712D8D5}"/>
              </a:ext>
            </a:extLst>
          </p:cNvPr>
          <p:cNvSpPr txBox="1"/>
          <p:nvPr/>
        </p:nvSpPr>
        <p:spPr>
          <a:xfrm>
            <a:off x="7732889" y="2156178"/>
            <a:ext cx="4041422" cy="2062103"/>
          </a:xfrm>
          <a:prstGeom prst="rect">
            <a:avLst/>
          </a:prstGeom>
          <a:noFill/>
        </p:spPr>
        <p:txBody>
          <a:bodyPr wrap="square" rtlCol="0">
            <a:spAutoFit/>
          </a:bodyPr>
          <a:lstStyle/>
          <a:p>
            <a:r>
              <a:rPr lang="de-DE" sz="3200" dirty="0"/>
              <a:t>Flugblatt</a:t>
            </a:r>
            <a:br>
              <a:rPr lang="de-DE" sz="3200" dirty="0"/>
            </a:br>
            <a:r>
              <a:rPr lang="de-DE" sz="3200" dirty="0"/>
              <a:t>ab 1933 überall in Deutschland verbreitet </a:t>
            </a:r>
          </a:p>
        </p:txBody>
      </p:sp>
    </p:spTree>
    <p:extLst>
      <p:ext uri="{BB962C8B-B14F-4D97-AF65-F5344CB8AC3E}">
        <p14:creationId xmlns:p14="http://schemas.microsoft.com/office/powerpoint/2010/main" val="19376355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FCB41AF-681B-C845-F8F6-31A2D810AF25}"/>
              </a:ext>
            </a:extLst>
          </p:cNvPr>
          <p:cNvPicPr>
            <a:picLocks noChangeAspect="1"/>
          </p:cNvPicPr>
          <p:nvPr/>
        </p:nvPicPr>
        <p:blipFill>
          <a:blip r:embed="rId2"/>
          <a:stretch>
            <a:fillRect/>
          </a:stretch>
        </p:blipFill>
        <p:spPr>
          <a:xfrm>
            <a:off x="0" y="0"/>
            <a:ext cx="7683500" cy="6168383"/>
          </a:xfrm>
          <a:prstGeom prst="rect">
            <a:avLst/>
          </a:prstGeom>
        </p:spPr>
      </p:pic>
      <p:sp>
        <p:nvSpPr>
          <p:cNvPr id="4" name="Textfeld 3">
            <a:extLst>
              <a:ext uri="{FF2B5EF4-FFF2-40B4-BE49-F238E27FC236}">
                <a16:creationId xmlns:a16="http://schemas.microsoft.com/office/drawing/2014/main" id="{E7EC4D2A-3F28-4BDF-6AE0-C05248C1449A}"/>
              </a:ext>
            </a:extLst>
          </p:cNvPr>
          <p:cNvSpPr txBox="1"/>
          <p:nvPr/>
        </p:nvSpPr>
        <p:spPr>
          <a:xfrm>
            <a:off x="8013700" y="2120900"/>
            <a:ext cx="3581400" cy="1569660"/>
          </a:xfrm>
          <a:prstGeom prst="rect">
            <a:avLst/>
          </a:prstGeom>
          <a:noFill/>
        </p:spPr>
        <p:txBody>
          <a:bodyPr wrap="square" rtlCol="0">
            <a:spAutoFit/>
          </a:bodyPr>
          <a:lstStyle/>
          <a:p>
            <a:r>
              <a:rPr lang="de-DE" sz="3200" dirty="0"/>
              <a:t>Gert Schramm vor seiner Schule in </a:t>
            </a:r>
            <a:r>
              <a:rPr lang="de-DE" sz="3200" dirty="0" err="1"/>
              <a:t>Witterda</a:t>
            </a:r>
            <a:endParaRPr lang="de-DE" sz="3200" dirty="0"/>
          </a:p>
        </p:txBody>
      </p:sp>
    </p:spTree>
    <p:extLst>
      <p:ext uri="{BB962C8B-B14F-4D97-AF65-F5344CB8AC3E}">
        <p14:creationId xmlns:p14="http://schemas.microsoft.com/office/powerpoint/2010/main" val="13377753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98ED56E7-F88B-81FA-4B90-51AE827554E3}"/>
              </a:ext>
            </a:extLst>
          </p:cNvPr>
          <p:cNvSpPr txBox="1"/>
          <p:nvPr/>
        </p:nvSpPr>
        <p:spPr>
          <a:xfrm>
            <a:off x="1893711" y="707873"/>
            <a:ext cx="3225800" cy="1569660"/>
          </a:xfrm>
          <a:prstGeom prst="rect">
            <a:avLst/>
          </a:prstGeom>
          <a:noFill/>
        </p:spPr>
        <p:txBody>
          <a:bodyPr wrap="square" rtlCol="0">
            <a:spAutoFit/>
          </a:bodyPr>
          <a:lstStyle/>
          <a:p>
            <a:pPr algn="r"/>
            <a:r>
              <a:rPr lang="de-DE" sz="3200" dirty="0"/>
              <a:t>Haus der Großeltern in </a:t>
            </a:r>
            <a:r>
              <a:rPr lang="de-DE" sz="3200" dirty="0" err="1"/>
              <a:t>Witterda</a:t>
            </a:r>
            <a:endParaRPr lang="de-DE" sz="3200" dirty="0"/>
          </a:p>
        </p:txBody>
      </p:sp>
      <p:pic>
        <p:nvPicPr>
          <p:cNvPr id="2" name="Grafik 1">
            <a:extLst>
              <a:ext uri="{FF2B5EF4-FFF2-40B4-BE49-F238E27FC236}">
                <a16:creationId xmlns:a16="http://schemas.microsoft.com/office/drawing/2014/main" id="{2BB1874D-5FDB-588B-0E36-F4AC77518204}"/>
              </a:ext>
            </a:extLst>
          </p:cNvPr>
          <p:cNvPicPr>
            <a:picLocks noChangeAspect="1"/>
          </p:cNvPicPr>
          <p:nvPr/>
        </p:nvPicPr>
        <p:blipFill>
          <a:blip r:embed="rId2"/>
          <a:stretch>
            <a:fillRect/>
          </a:stretch>
        </p:blipFill>
        <p:spPr>
          <a:xfrm>
            <a:off x="-1" y="2946401"/>
            <a:ext cx="6693697" cy="3911600"/>
          </a:xfrm>
          <a:prstGeom prst="rect">
            <a:avLst/>
          </a:prstGeom>
        </p:spPr>
      </p:pic>
      <p:sp>
        <p:nvSpPr>
          <p:cNvPr id="5" name="Textfeld 4">
            <a:extLst>
              <a:ext uri="{FF2B5EF4-FFF2-40B4-BE49-F238E27FC236}">
                <a16:creationId xmlns:a16="http://schemas.microsoft.com/office/drawing/2014/main" id="{15BCB539-55E0-C530-A65F-2FF7DDD014E1}"/>
              </a:ext>
            </a:extLst>
          </p:cNvPr>
          <p:cNvSpPr txBox="1"/>
          <p:nvPr/>
        </p:nvSpPr>
        <p:spPr>
          <a:xfrm>
            <a:off x="7145867" y="5007074"/>
            <a:ext cx="4831645" cy="1077218"/>
          </a:xfrm>
          <a:prstGeom prst="rect">
            <a:avLst/>
          </a:prstGeom>
          <a:noFill/>
        </p:spPr>
        <p:txBody>
          <a:bodyPr wrap="square" rtlCol="0">
            <a:spAutoFit/>
          </a:bodyPr>
          <a:lstStyle/>
          <a:p>
            <a:r>
              <a:rPr lang="de-DE" sz="3200" dirty="0"/>
              <a:t>1943 – Autowerkstatt Greiner, </a:t>
            </a:r>
            <a:r>
              <a:rPr lang="de-DE" sz="3200" dirty="0" err="1"/>
              <a:t>Tonnaer</a:t>
            </a:r>
            <a:r>
              <a:rPr lang="de-DE" sz="3200" dirty="0"/>
              <a:t> Str.</a:t>
            </a:r>
          </a:p>
        </p:txBody>
      </p:sp>
      <p:pic>
        <p:nvPicPr>
          <p:cNvPr id="3" name="Grafik 2">
            <a:extLst>
              <a:ext uri="{FF2B5EF4-FFF2-40B4-BE49-F238E27FC236}">
                <a16:creationId xmlns:a16="http://schemas.microsoft.com/office/drawing/2014/main" id="{573241E7-4166-11A8-E616-8B44D15E51AB}"/>
              </a:ext>
            </a:extLst>
          </p:cNvPr>
          <p:cNvPicPr>
            <a:picLocks noChangeAspect="1"/>
          </p:cNvPicPr>
          <p:nvPr/>
        </p:nvPicPr>
        <p:blipFill>
          <a:blip r:embed="rId3"/>
          <a:stretch>
            <a:fillRect/>
          </a:stretch>
        </p:blipFill>
        <p:spPr>
          <a:xfrm>
            <a:off x="5667022" y="-755715"/>
            <a:ext cx="6524978" cy="5303591"/>
          </a:xfrm>
          <a:prstGeom prst="rect">
            <a:avLst/>
          </a:prstGeom>
        </p:spPr>
      </p:pic>
    </p:spTree>
    <p:extLst>
      <p:ext uri="{BB962C8B-B14F-4D97-AF65-F5344CB8AC3E}">
        <p14:creationId xmlns:p14="http://schemas.microsoft.com/office/powerpoint/2010/main" val="2397492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20F506F9-A16B-C2BC-B86A-EAD85ADF9659}"/>
              </a:ext>
            </a:extLst>
          </p:cNvPr>
          <p:cNvPicPr>
            <a:picLocks noChangeAspect="1"/>
          </p:cNvPicPr>
          <p:nvPr/>
        </p:nvPicPr>
        <p:blipFill>
          <a:blip r:embed="rId2"/>
          <a:stretch>
            <a:fillRect/>
          </a:stretch>
        </p:blipFill>
        <p:spPr>
          <a:xfrm>
            <a:off x="1981200" y="330200"/>
            <a:ext cx="8229600" cy="5271149"/>
          </a:xfrm>
          <a:prstGeom prst="rect">
            <a:avLst/>
          </a:prstGeom>
        </p:spPr>
      </p:pic>
      <p:sp>
        <p:nvSpPr>
          <p:cNvPr id="6" name="Textfeld 5">
            <a:extLst>
              <a:ext uri="{FF2B5EF4-FFF2-40B4-BE49-F238E27FC236}">
                <a16:creationId xmlns:a16="http://schemas.microsoft.com/office/drawing/2014/main" id="{F491FF7F-9264-ED4A-5690-EA84327A62AB}"/>
              </a:ext>
            </a:extLst>
          </p:cNvPr>
          <p:cNvSpPr txBox="1"/>
          <p:nvPr/>
        </p:nvSpPr>
        <p:spPr>
          <a:xfrm>
            <a:off x="2552700" y="5765800"/>
            <a:ext cx="7429500" cy="584775"/>
          </a:xfrm>
          <a:prstGeom prst="rect">
            <a:avLst/>
          </a:prstGeom>
          <a:noFill/>
        </p:spPr>
        <p:txBody>
          <a:bodyPr wrap="square" rtlCol="0">
            <a:spAutoFit/>
          </a:bodyPr>
          <a:lstStyle/>
          <a:p>
            <a:r>
              <a:rPr lang="de-DE" sz="3200" dirty="0"/>
              <a:t>Rathaus Langensalza, 30er Jahre</a:t>
            </a:r>
          </a:p>
        </p:txBody>
      </p:sp>
    </p:spTree>
    <p:extLst>
      <p:ext uri="{BB962C8B-B14F-4D97-AF65-F5344CB8AC3E}">
        <p14:creationId xmlns:p14="http://schemas.microsoft.com/office/powerpoint/2010/main" val="2020801345"/>
      </p:ext>
    </p:extLst>
  </p:cSld>
  <p:clrMapOvr>
    <a:masterClrMapping/>
  </p:clrMapOvr>
</p:sld>
</file>

<file path=ppt/theme/theme1.xml><?xml version="1.0" encoding="utf-8"?>
<a:theme xmlns:a="http://schemas.openxmlformats.org/drawingml/2006/main" name="Segment">
  <a:themeElements>
    <a:clrScheme name="Slice">
      <a:dk1>
        <a:sysClr val="windowText" lastClr="000000"/>
      </a:dk1>
      <a:lt1>
        <a:sysClr val="window" lastClr="FFFFFF"/>
      </a:lt1>
      <a:dk2>
        <a:srgbClr val="D06F1E"/>
      </a:dk2>
      <a:lt2>
        <a:srgbClr val="F0BE21"/>
      </a:lt2>
      <a:accent1>
        <a:srgbClr val="760603"/>
      </a:accent1>
      <a:accent2>
        <a:srgbClr val="9F761A"/>
      </a:accent2>
      <a:accent3>
        <a:srgbClr val="92A200"/>
      </a:accent3>
      <a:accent4>
        <a:srgbClr val="4AA157"/>
      </a:accent4>
      <a:accent5>
        <a:srgbClr val="46788D"/>
      </a:accent5>
      <a:accent6>
        <a:srgbClr val="A848A8"/>
      </a:accent6>
      <a:hlink>
        <a:srgbClr val="460402"/>
      </a:hlink>
      <a:folHlink>
        <a:srgbClr val="991111"/>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162000"/>
                <a:satMod val="200000"/>
                <a:lumMod val="124000"/>
              </a:schemeClr>
            </a:gs>
            <a:gs pos="100000">
              <a:schemeClr val="phClr">
                <a:shade val="96000"/>
                <a:hueMod val="88000"/>
                <a:satMod val="220000"/>
                <a:lumMod val="82000"/>
              </a:schemeClr>
            </a:gs>
          </a:gsLst>
          <a:lin ang="6120000" scaled="1"/>
        </a:gradFill>
        <a:gradFill rotWithShape="1">
          <a:gsLst>
            <a:gs pos="0">
              <a:schemeClr val="phClr">
                <a:tint val="97000"/>
                <a:hueMod val="142000"/>
                <a:satMod val="200000"/>
                <a:lumMod val="118000"/>
              </a:schemeClr>
            </a:gs>
            <a:gs pos="100000">
              <a:schemeClr val="phClr">
                <a:shade val="92000"/>
                <a:hueMod val="22000"/>
                <a:satMod val="220000"/>
                <a:lumMod val="62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282EB108-EDE6-4B8E-957B-D4A69BF580E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0</TotalTime>
  <Words>300</Words>
  <Application>Microsoft Office PowerPoint</Application>
  <PresentationFormat>Breitbild</PresentationFormat>
  <Paragraphs>39</Paragraphs>
  <Slides>28</Slides>
  <Notes>1</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28</vt:i4>
      </vt:variant>
    </vt:vector>
  </HeadingPairs>
  <TitlesOfParts>
    <vt:vector size="32" baseType="lpstr">
      <vt:lpstr>Calibri</vt:lpstr>
      <vt:lpstr>Century Gothic</vt:lpstr>
      <vt:lpstr>Wingdings 3</vt:lpstr>
      <vt:lpstr>Segment</vt:lpstr>
      <vt:lpstr>Haus der Spuren</vt:lpstr>
      <vt:lpstr>PowerPoint-Präsentation</vt:lpstr>
      <vt:lpstr>PowerPoint-Präsentation</vt:lpstr>
      <vt:lpstr>PowerPoint-Präsentation</vt:lpstr>
      <vt:lpstr>Nettelbeckufer in Erfurt – 30er Jahre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Karin Gottschling</dc:creator>
  <cp:lastModifiedBy>Karin Gottschling</cp:lastModifiedBy>
  <cp:revision>13</cp:revision>
  <dcterms:created xsi:type="dcterms:W3CDTF">2026-07-10T15:39:22Z</dcterms:created>
  <dcterms:modified xsi:type="dcterms:W3CDTF">2026-07-16T14:11:16Z</dcterms:modified>
</cp:coreProperties>
</file>